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sldIdLst>
    <p:sldId id="257" r:id="rId5"/>
  </p:sldIdLst>
  <p:sldSz cx="51206400" cy="288036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4" userDrawn="1">
          <p15:clr>
            <a:srgbClr val="A4A3A4"/>
          </p15:clr>
        </p15:guide>
        <p15:guide id="2" pos="1625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7F00"/>
    <a:srgbClr val="FF9900"/>
    <a:srgbClr val="E0E080"/>
    <a:srgbClr val="D2ECEC"/>
    <a:srgbClr val="CCECFF"/>
    <a:srgbClr val="92DA8C"/>
    <a:srgbClr val="97D5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51" autoAdjust="0"/>
    <p:restoredTop sz="97474" autoAdjust="0"/>
  </p:normalViewPr>
  <p:slideViewPr>
    <p:cSldViewPr snapToGrid="0">
      <p:cViewPr>
        <p:scale>
          <a:sx n="30" d="100"/>
          <a:sy n="30" d="100"/>
        </p:scale>
        <p:origin x="2596" y="760"/>
      </p:cViewPr>
      <p:guideLst>
        <p:guide orient="horz" pos="9074"/>
        <p:guide pos="162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713925"/>
            <a:ext cx="38404800" cy="1002792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6400800" y="15128560"/>
            <a:ext cx="38404800" cy="6954200"/>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FA10CD-6393-49D2-8E6D-D9BC9E0BBF96}" type="datetimeFigureOut">
              <a:rPr lang="en-GB" smtClean="0"/>
              <a:t>13/10/2022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43531-97F2-487E-8A9A-249ECA1F46A6}" type="slidenum">
              <a:rPr lang="en-GB" smtClean="0"/>
              <a:t>‹#›</a:t>
            </a:fld>
            <a:endParaRPr lang="en-GB"/>
          </a:p>
        </p:txBody>
      </p:sp>
    </p:spTree>
    <p:extLst>
      <p:ext uri="{BB962C8B-B14F-4D97-AF65-F5344CB8AC3E}">
        <p14:creationId xmlns:p14="http://schemas.microsoft.com/office/powerpoint/2010/main" val="2643971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FA10CD-6393-49D2-8E6D-D9BC9E0BBF96}" type="datetimeFigureOut">
              <a:rPr lang="en-GB" smtClean="0"/>
              <a:t>13/10/2022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43531-97F2-487E-8A9A-249ECA1F46A6}" type="slidenum">
              <a:rPr lang="en-GB" smtClean="0"/>
              <a:t>‹#›</a:t>
            </a:fld>
            <a:endParaRPr lang="en-GB"/>
          </a:p>
        </p:txBody>
      </p:sp>
    </p:spTree>
    <p:extLst>
      <p:ext uri="{BB962C8B-B14F-4D97-AF65-F5344CB8AC3E}">
        <p14:creationId xmlns:p14="http://schemas.microsoft.com/office/powerpoint/2010/main" val="215032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0" y="1533525"/>
            <a:ext cx="11041380" cy="244097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20440" y="1533525"/>
            <a:ext cx="32484060" cy="24409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FA10CD-6393-49D2-8E6D-D9BC9E0BBF96}" type="datetimeFigureOut">
              <a:rPr lang="en-GB" smtClean="0"/>
              <a:t>13/10/2022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43531-97F2-487E-8A9A-249ECA1F46A6}" type="slidenum">
              <a:rPr lang="en-GB" smtClean="0"/>
              <a:t>‹#›</a:t>
            </a:fld>
            <a:endParaRPr lang="en-GB"/>
          </a:p>
        </p:txBody>
      </p:sp>
    </p:spTree>
    <p:extLst>
      <p:ext uri="{BB962C8B-B14F-4D97-AF65-F5344CB8AC3E}">
        <p14:creationId xmlns:p14="http://schemas.microsoft.com/office/powerpoint/2010/main" val="1567823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FA10CD-6393-49D2-8E6D-D9BC9E0BBF96}" type="datetimeFigureOut">
              <a:rPr lang="en-GB" smtClean="0"/>
              <a:t>13/10/2022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43531-97F2-487E-8A9A-249ECA1F46A6}" type="slidenum">
              <a:rPr lang="en-GB" smtClean="0"/>
              <a:t>‹#›</a:t>
            </a:fld>
            <a:endParaRPr lang="en-GB"/>
          </a:p>
        </p:txBody>
      </p:sp>
    </p:spTree>
    <p:extLst>
      <p:ext uri="{BB962C8B-B14F-4D97-AF65-F5344CB8AC3E}">
        <p14:creationId xmlns:p14="http://schemas.microsoft.com/office/powerpoint/2010/main" val="863203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0" y="7180902"/>
            <a:ext cx="44165520" cy="11981495"/>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3493770" y="19275747"/>
            <a:ext cx="44165520" cy="6300785"/>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FA10CD-6393-49D2-8E6D-D9BC9E0BBF96}" type="datetimeFigureOut">
              <a:rPr lang="en-GB" smtClean="0"/>
              <a:t>13/10/2022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43531-97F2-487E-8A9A-249ECA1F46A6}" type="slidenum">
              <a:rPr lang="en-GB" smtClean="0"/>
              <a:t>‹#›</a:t>
            </a:fld>
            <a:endParaRPr lang="en-GB"/>
          </a:p>
        </p:txBody>
      </p:sp>
    </p:spTree>
    <p:extLst>
      <p:ext uri="{BB962C8B-B14F-4D97-AF65-F5344CB8AC3E}">
        <p14:creationId xmlns:p14="http://schemas.microsoft.com/office/powerpoint/2010/main" val="276741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5204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9232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FA10CD-6393-49D2-8E6D-D9BC9E0BBF96}" type="datetimeFigureOut">
              <a:rPr lang="en-GB" smtClean="0"/>
              <a:t>13/10/2022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E43531-97F2-487E-8A9A-249ECA1F46A6}" type="slidenum">
              <a:rPr lang="en-GB" smtClean="0"/>
              <a:t>‹#›</a:t>
            </a:fld>
            <a:endParaRPr lang="en-GB"/>
          </a:p>
        </p:txBody>
      </p:sp>
    </p:spTree>
    <p:extLst>
      <p:ext uri="{BB962C8B-B14F-4D97-AF65-F5344CB8AC3E}">
        <p14:creationId xmlns:p14="http://schemas.microsoft.com/office/powerpoint/2010/main" val="1610765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533527"/>
            <a:ext cx="44165520" cy="55673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27112" y="7060885"/>
            <a:ext cx="21662705"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3527112" y="10521315"/>
            <a:ext cx="21662705"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923240" y="7060885"/>
            <a:ext cx="21769390"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25923240" y="10521315"/>
            <a:ext cx="21769390"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FA10CD-6393-49D2-8E6D-D9BC9E0BBF96}" type="datetimeFigureOut">
              <a:rPr lang="en-GB" smtClean="0"/>
              <a:t>13/10/2022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E43531-97F2-487E-8A9A-249ECA1F46A6}" type="slidenum">
              <a:rPr lang="en-GB" smtClean="0"/>
              <a:t>‹#›</a:t>
            </a:fld>
            <a:endParaRPr lang="en-GB"/>
          </a:p>
        </p:txBody>
      </p:sp>
    </p:spTree>
    <p:extLst>
      <p:ext uri="{BB962C8B-B14F-4D97-AF65-F5344CB8AC3E}">
        <p14:creationId xmlns:p14="http://schemas.microsoft.com/office/powerpoint/2010/main" val="389985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FA10CD-6393-49D2-8E6D-D9BC9E0BBF96}" type="datetimeFigureOut">
              <a:rPr lang="en-GB" smtClean="0"/>
              <a:t>13/10/2022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E43531-97F2-487E-8A9A-249ECA1F46A6}" type="slidenum">
              <a:rPr lang="en-GB" smtClean="0"/>
              <a:t>‹#›</a:t>
            </a:fld>
            <a:endParaRPr lang="en-GB"/>
          </a:p>
        </p:txBody>
      </p:sp>
    </p:spTree>
    <p:extLst>
      <p:ext uri="{BB962C8B-B14F-4D97-AF65-F5344CB8AC3E}">
        <p14:creationId xmlns:p14="http://schemas.microsoft.com/office/powerpoint/2010/main" val="3111108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A10CD-6393-49D2-8E6D-D9BC9E0BBF96}" type="datetimeFigureOut">
              <a:rPr lang="en-GB" smtClean="0"/>
              <a:t>13/10/2022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E43531-97F2-487E-8A9A-249ECA1F46A6}" type="slidenum">
              <a:rPr lang="en-GB" smtClean="0"/>
              <a:t>‹#›</a:t>
            </a:fld>
            <a:endParaRPr lang="en-GB"/>
          </a:p>
        </p:txBody>
      </p:sp>
    </p:spTree>
    <p:extLst>
      <p:ext uri="{BB962C8B-B14F-4D97-AF65-F5344CB8AC3E}">
        <p14:creationId xmlns:p14="http://schemas.microsoft.com/office/powerpoint/2010/main" val="3055265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21769390" y="4147187"/>
            <a:ext cx="25923240" cy="20469225"/>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89FA10CD-6393-49D2-8E6D-D9BC9E0BBF96}" type="datetimeFigureOut">
              <a:rPr lang="en-GB" smtClean="0"/>
              <a:t>13/10/2022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E43531-97F2-487E-8A9A-249ECA1F46A6}" type="slidenum">
              <a:rPr lang="en-GB" smtClean="0"/>
              <a:t>‹#›</a:t>
            </a:fld>
            <a:endParaRPr lang="en-GB"/>
          </a:p>
        </p:txBody>
      </p:sp>
    </p:spTree>
    <p:extLst>
      <p:ext uri="{BB962C8B-B14F-4D97-AF65-F5344CB8AC3E}">
        <p14:creationId xmlns:p14="http://schemas.microsoft.com/office/powerpoint/2010/main" val="352810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769390" y="4147187"/>
            <a:ext cx="25923240" cy="20469225"/>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89FA10CD-6393-49D2-8E6D-D9BC9E0BBF96}" type="datetimeFigureOut">
              <a:rPr lang="en-GB" smtClean="0"/>
              <a:t>13/10/2022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E43531-97F2-487E-8A9A-249ECA1F46A6}" type="slidenum">
              <a:rPr lang="en-GB" smtClean="0"/>
              <a:t>‹#›</a:t>
            </a:fld>
            <a:endParaRPr lang="en-GB"/>
          </a:p>
        </p:txBody>
      </p:sp>
    </p:spTree>
    <p:extLst>
      <p:ext uri="{BB962C8B-B14F-4D97-AF65-F5344CB8AC3E}">
        <p14:creationId xmlns:p14="http://schemas.microsoft.com/office/powerpoint/2010/main" val="1567802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533527"/>
            <a:ext cx="44165520" cy="5567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7667625"/>
            <a:ext cx="44165520" cy="182756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26696672"/>
            <a:ext cx="11521440" cy="1533525"/>
          </a:xfrm>
          <a:prstGeom prst="rect">
            <a:avLst/>
          </a:prstGeom>
        </p:spPr>
        <p:txBody>
          <a:bodyPr vert="horz" lIns="91440" tIns="45720" rIns="91440" bIns="45720" rtlCol="0" anchor="ctr"/>
          <a:lstStyle>
            <a:lvl1pPr algn="l">
              <a:defRPr sz="5040">
                <a:solidFill>
                  <a:schemeClr val="tx1">
                    <a:tint val="75000"/>
                  </a:schemeClr>
                </a:solidFill>
              </a:defRPr>
            </a:lvl1pPr>
          </a:lstStyle>
          <a:p>
            <a:fld id="{89FA10CD-6393-49D2-8E6D-D9BC9E0BBF96}" type="datetimeFigureOut">
              <a:rPr lang="en-GB" smtClean="0"/>
              <a:t>13/10/2022</a:t>
            </a:fld>
            <a:endParaRPr lang="en-GB"/>
          </a:p>
        </p:txBody>
      </p:sp>
      <p:sp>
        <p:nvSpPr>
          <p:cNvPr id="5" name="Footer Placeholder 4"/>
          <p:cNvSpPr>
            <a:spLocks noGrp="1"/>
          </p:cNvSpPr>
          <p:nvPr>
            <p:ph type="ftr" sz="quarter" idx="3"/>
          </p:nvPr>
        </p:nvSpPr>
        <p:spPr>
          <a:xfrm>
            <a:off x="16962120" y="26696672"/>
            <a:ext cx="17282160" cy="1533525"/>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6164520" y="26696672"/>
            <a:ext cx="11521440" cy="1533525"/>
          </a:xfrm>
          <a:prstGeom prst="rect">
            <a:avLst/>
          </a:prstGeom>
        </p:spPr>
        <p:txBody>
          <a:bodyPr vert="horz" lIns="91440" tIns="45720" rIns="91440" bIns="45720" rtlCol="0" anchor="ctr"/>
          <a:lstStyle>
            <a:lvl1pPr algn="r">
              <a:defRPr sz="5040">
                <a:solidFill>
                  <a:schemeClr val="tx1">
                    <a:tint val="75000"/>
                  </a:schemeClr>
                </a:solidFill>
              </a:defRPr>
            </a:lvl1pPr>
          </a:lstStyle>
          <a:p>
            <a:fld id="{5AE43531-97F2-487E-8A9A-249ECA1F46A6}" type="slidenum">
              <a:rPr lang="en-GB" smtClean="0"/>
              <a:t>‹#›</a:t>
            </a:fld>
            <a:endParaRPr lang="en-GB"/>
          </a:p>
        </p:txBody>
      </p:sp>
    </p:spTree>
    <p:extLst>
      <p:ext uri="{BB962C8B-B14F-4D97-AF65-F5344CB8AC3E}">
        <p14:creationId xmlns:p14="http://schemas.microsoft.com/office/powerpoint/2010/main" val="339621239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2D6C7EDC-76A8-4092-B3B2-8CA6A02B5D01}"/>
              </a:ext>
            </a:extLst>
          </p:cNvPr>
          <p:cNvSpPr/>
          <p:nvPr/>
        </p:nvSpPr>
        <p:spPr>
          <a:xfrm>
            <a:off x="7298855" y="15265827"/>
            <a:ext cx="40885960" cy="644073"/>
          </a:xfrm>
          <a:prstGeom prst="roundRect">
            <a:avLst/>
          </a:prstGeom>
          <a:solidFill>
            <a:srgbClr val="D2ECE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numCol="1" spcCol="504000" rtlCol="0" anchor="ctr"/>
          <a:lstStyle/>
          <a:p>
            <a:pPr algn="ctr"/>
            <a:r>
              <a:rPr lang="en-GB" sz="2664" dirty="0">
                <a:solidFill>
                  <a:schemeClr val="tx1"/>
                </a:solidFill>
              </a:rPr>
              <a:t>Public involvement, Training </a:t>
            </a:r>
          </a:p>
        </p:txBody>
      </p:sp>
      <p:sp>
        <p:nvSpPr>
          <p:cNvPr id="4" name="Rectangle: Rounded Corners 3">
            <a:extLst>
              <a:ext uri="{FF2B5EF4-FFF2-40B4-BE49-F238E27FC236}">
                <a16:creationId xmlns:a16="http://schemas.microsoft.com/office/drawing/2014/main" id="{9A3F1601-4603-4C8D-A96C-4D64057DE8A1}"/>
              </a:ext>
            </a:extLst>
          </p:cNvPr>
          <p:cNvSpPr/>
          <p:nvPr/>
        </p:nvSpPr>
        <p:spPr>
          <a:xfrm>
            <a:off x="7262111" y="434361"/>
            <a:ext cx="40885960" cy="1924282"/>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With funding from NIHR, HPRU EEH aims to strengthen UKHSA capability and capacity to understand the impacts of environmental exposures on health. </a:t>
            </a:r>
          </a:p>
          <a:p>
            <a:pPr algn="ctr"/>
            <a:r>
              <a:rPr lang="en-GB" sz="3044" dirty="0">
                <a:solidFill>
                  <a:schemeClr val="tx1"/>
                </a:solidFill>
              </a:rPr>
              <a:t>Staff at Imperial College, MRC Toxicology Unit and UKHSA</a:t>
            </a:r>
          </a:p>
          <a:p>
            <a:pPr algn="ctr"/>
            <a:r>
              <a:rPr lang="en-GB" sz="3044" dirty="0">
                <a:solidFill>
                  <a:schemeClr val="tx1"/>
                </a:solidFill>
              </a:rPr>
              <a:t>Major Stakeholders: DHSC, UKHSA, Other (e.g., academia, arms length bodies)</a:t>
            </a:r>
          </a:p>
        </p:txBody>
      </p:sp>
      <p:sp>
        <p:nvSpPr>
          <p:cNvPr id="5" name="Rectangle: Rounded Corners 4">
            <a:extLst>
              <a:ext uri="{FF2B5EF4-FFF2-40B4-BE49-F238E27FC236}">
                <a16:creationId xmlns:a16="http://schemas.microsoft.com/office/drawing/2014/main" id="{7A9533C1-CD9D-421F-AAF1-8F2A48FC5B94}"/>
              </a:ext>
            </a:extLst>
          </p:cNvPr>
          <p:cNvSpPr/>
          <p:nvPr/>
        </p:nvSpPr>
        <p:spPr>
          <a:xfrm>
            <a:off x="14926775" y="3928440"/>
            <a:ext cx="3960000" cy="11119493"/>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2283" dirty="0">
              <a:solidFill>
                <a:schemeClr val="bg1">
                  <a:lumMod val="50000"/>
                </a:schemeClr>
              </a:solidFill>
            </a:endParaRPr>
          </a:p>
        </p:txBody>
      </p:sp>
      <p:sp>
        <p:nvSpPr>
          <p:cNvPr id="6" name="Rectangle: Rounded Corners 5">
            <a:extLst>
              <a:ext uri="{FF2B5EF4-FFF2-40B4-BE49-F238E27FC236}">
                <a16:creationId xmlns:a16="http://schemas.microsoft.com/office/drawing/2014/main" id="{AC1230DA-C56F-4611-8CFD-73FF672FF353}"/>
              </a:ext>
            </a:extLst>
          </p:cNvPr>
          <p:cNvSpPr/>
          <p:nvPr/>
        </p:nvSpPr>
        <p:spPr>
          <a:xfrm>
            <a:off x="19112209" y="3902860"/>
            <a:ext cx="3960000" cy="11170652"/>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2664" dirty="0">
              <a:solidFill>
                <a:srgbClr val="7F7F7F"/>
              </a:solidFill>
            </a:endParaRPr>
          </a:p>
        </p:txBody>
      </p:sp>
      <p:sp>
        <p:nvSpPr>
          <p:cNvPr id="7" name="Rectangle: Rounded Corners 6">
            <a:extLst>
              <a:ext uri="{FF2B5EF4-FFF2-40B4-BE49-F238E27FC236}">
                <a16:creationId xmlns:a16="http://schemas.microsoft.com/office/drawing/2014/main" id="{6DC6CB0F-9667-47E4-98C7-7765B58E5116}"/>
              </a:ext>
            </a:extLst>
          </p:cNvPr>
          <p:cNvSpPr/>
          <p:nvPr/>
        </p:nvSpPr>
        <p:spPr>
          <a:xfrm>
            <a:off x="23301138" y="3926286"/>
            <a:ext cx="3960000" cy="11123801"/>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2664" dirty="0">
              <a:solidFill>
                <a:srgbClr val="7F7F7F"/>
              </a:solidFill>
            </a:endParaRPr>
          </a:p>
        </p:txBody>
      </p:sp>
      <p:sp>
        <p:nvSpPr>
          <p:cNvPr id="10" name="Rectangle: Rounded Corners 9">
            <a:extLst>
              <a:ext uri="{FF2B5EF4-FFF2-40B4-BE49-F238E27FC236}">
                <a16:creationId xmlns:a16="http://schemas.microsoft.com/office/drawing/2014/main" id="{807CB7D6-F1A4-42E8-BBC0-5AB89E49459D}"/>
              </a:ext>
            </a:extLst>
          </p:cNvPr>
          <p:cNvSpPr/>
          <p:nvPr/>
        </p:nvSpPr>
        <p:spPr>
          <a:xfrm>
            <a:off x="7298855" y="21610967"/>
            <a:ext cx="40885957" cy="1613185"/>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64" dirty="0">
                <a:solidFill>
                  <a:schemeClr val="tx1"/>
                </a:solidFill>
              </a:rPr>
              <a:t>Project results support and strengthen practice: </a:t>
            </a:r>
          </a:p>
          <a:p>
            <a:pPr algn="ctr"/>
            <a:r>
              <a:rPr lang="en-GB" sz="2664" dirty="0">
                <a:solidFill>
                  <a:schemeClr val="tx1"/>
                </a:solidFill>
              </a:rPr>
              <a:t>Reduction in environmental exposure related impacts on health, increased knowledge of health burden and increased risk awareness. </a:t>
            </a:r>
          </a:p>
          <a:p>
            <a:pPr algn="ctr"/>
            <a:r>
              <a:rPr lang="en-GB" sz="2664" dirty="0">
                <a:solidFill>
                  <a:schemeClr val="tx1"/>
                </a:solidFill>
              </a:rPr>
              <a:t>Research will benefit stakeholders relating to the need for mitigation and/or behaviour change, &amp; will improve measures to facilitate the management of emergencies and support frontline UKHSA provision</a:t>
            </a:r>
          </a:p>
        </p:txBody>
      </p:sp>
      <p:sp>
        <p:nvSpPr>
          <p:cNvPr id="12" name="Rectangle: Rounded Corners 11">
            <a:extLst>
              <a:ext uri="{FF2B5EF4-FFF2-40B4-BE49-F238E27FC236}">
                <a16:creationId xmlns:a16="http://schemas.microsoft.com/office/drawing/2014/main" id="{B37BE670-193C-4443-BA2D-09BFE79AE567}"/>
              </a:ext>
            </a:extLst>
          </p:cNvPr>
          <p:cNvSpPr/>
          <p:nvPr/>
        </p:nvSpPr>
        <p:spPr>
          <a:xfrm>
            <a:off x="7262111" y="27643890"/>
            <a:ext cx="40922700" cy="102750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Reduced health burden from environmental exposures and actions needed to protect health</a:t>
            </a:r>
          </a:p>
        </p:txBody>
      </p:sp>
      <p:sp>
        <p:nvSpPr>
          <p:cNvPr id="26" name="TextBox 25">
            <a:extLst>
              <a:ext uri="{FF2B5EF4-FFF2-40B4-BE49-F238E27FC236}">
                <a16:creationId xmlns:a16="http://schemas.microsoft.com/office/drawing/2014/main" id="{841844D5-B31F-4CE0-B70B-AA157BE228E4}"/>
              </a:ext>
            </a:extLst>
          </p:cNvPr>
          <p:cNvSpPr txBox="1"/>
          <p:nvPr/>
        </p:nvSpPr>
        <p:spPr>
          <a:xfrm>
            <a:off x="5203346" y="487670"/>
            <a:ext cx="1799286" cy="1870973"/>
          </a:xfrm>
          <a:prstGeom prst="round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algn="ctr">
              <a:defRPr sz="1400">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664" dirty="0"/>
              <a:t>Inputs</a:t>
            </a:r>
            <a:endParaRPr lang="en-GB" sz="2283" dirty="0"/>
          </a:p>
        </p:txBody>
      </p:sp>
      <p:sp>
        <p:nvSpPr>
          <p:cNvPr id="27" name="TextBox 26">
            <a:extLst>
              <a:ext uri="{FF2B5EF4-FFF2-40B4-BE49-F238E27FC236}">
                <a16:creationId xmlns:a16="http://schemas.microsoft.com/office/drawing/2014/main" id="{8528C7AD-6BEF-483E-9EA4-82762C137384}"/>
              </a:ext>
            </a:extLst>
          </p:cNvPr>
          <p:cNvSpPr txBox="1"/>
          <p:nvPr/>
        </p:nvSpPr>
        <p:spPr>
          <a:xfrm>
            <a:off x="5179907" y="3191035"/>
            <a:ext cx="1799286" cy="12718865"/>
          </a:xfrm>
          <a:prstGeom prst="round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algn="ctr">
              <a:defRPr sz="1400">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664" dirty="0"/>
              <a:t>Activities</a:t>
            </a:r>
          </a:p>
          <a:p>
            <a:r>
              <a:rPr lang="en-GB" sz="2664" dirty="0"/>
              <a:t>(projects)</a:t>
            </a:r>
          </a:p>
        </p:txBody>
      </p:sp>
      <p:sp>
        <p:nvSpPr>
          <p:cNvPr id="28" name="TextBox 27">
            <a:extLst>
              <a:ext uri="{FF2B5EF4-FFF2-40B4-BE49-F238E27FC236}">
                <a16:creationId xmlns:a16="http://schemas.microsoft.com/office/drawing/2014/main" id="{B95410C2-E2E8-4863-85E5-88773DE03B56}"/>
              </a:ext>
            </a:extLst>
          </p:cNvPr>
          <p:cNvSpPr txBox="1"/>
          <p:nvPr/>
        </p:nvSpPr>
        <p:spPr>
          <a:xfrm>
            <a:off x="5179903" y="16420091"/>
            <a:ext cx="1809148" cy="2041482"/>
          </a:xfrm>
          <a:prstGeom prst="round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algn="ctr">
              <a:defRPr sz="1400">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664" dirty="0"/>
              <a:t>Direct Outputs</a:t>
            </a:r>
          </a:p>
        </p:txBody>
      </p:sp>
      <p:sp>
        <p:nvSpPr>
          <p:cNvPr id="29" name="TextBox 28">
            <a:extLst>
              <a:ext uri="{FF2B5EF4-FFF2-40B4-BE49-F238E27FC236}">
                <a16:creationId xmlns:a16="http://schemas.microsoft.com/office/drawing/2014/main" id="{900C310D-8B1F-4E1F-84C8-80BCBCA8E922}"/>
              </a:ext>
            </a:extLst>
          </p:cNvPr>
          <p:cNvSpPr txBox="1"/>
          <p:nvPr/>
        </p:nvSpPr>
        <p:spPr>
          <a:xfrm>
            <a:off x="5179904" y="18990287"/>
            <a:ext cx="1813009" cy="4269403"/>
          </a:xfrm>
          <a:prstGeom prst="round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algn="ctr">
              <a:defRPr sz="1400">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664" dirty="0"/>
              <a:t>Desired Outcomes</a:t>
            </a:r>
          </a:p>
        </p:txBody>
      </p:sp>
      <p:sp>
        <p:nvSpPr>
          <p:cNvPr id="30" name="TextBox 29">
            <a:extLst>
              <a:ext uri="{FF2B5EF4-FFF2-40B4-BE49-F238E27FC236}">
                <a16:creationId xmlns:a16="http://schemas.microsoft.com/office/drawing/2014/main" id="{231D8D76-CFB9-4C4A-9496-690BAE6AAE02}"/>
              </a:ext>
            </a:extLst>
          </p:cNvPr>
          <p:cNvSpPr txBox="1"/>
          <p:nvPr/>
        </p:nvSpPr>
        <p:spPr>
          <a:xfrm>
            <a:off x="5203346" y="24008189"/>
            <a:ext cx="1775844" cy="4616377"/>
          </a:xfrm>
          <a:prstGeom prst="round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algn="ctr">
              <a:defRPr sz="1400">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664" dirty="0"/>
              <a:t>Desired Impacts</a:t>
            </a:r>
          </a:p>
        </p:txBody>
      </p:sp>
      <p:sp>
        <p:nvSpPr>
          <p:cNvPr id="84" name="Rectangle: Rounded Corners 83">
            <a:extLst>
              <a:ext uri="{FF2B5EF4-FFF2-40B4-BE49-F238E27FC236}">
                <a16:creationId xmlns:a16="http://schemas.microsoft.com/office/drawing/2014/main" id="{5E794287-9B21-4426-B138-42BDBEF792B7}"/>
              </a:ext>
            </a:extLst>
          </p:cNvPr>
          <p:cNvSpPr/>
          <p:nvPr/>
        </p:nvSpPr>
        <p:spPr>
          <a:xfrm>
            <a:off x="7363621" y="2965989"/>
            <a:ext cx="40821194" cy="773699"/>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Research Topics</a:t>
            </a:r>
          </a:p>
        </p:txBody>
      </p:sp>
      <p:sp>
        <p:nvSpPr>
          <p:cNvPr id="85" name="Rectangle: Rounded Corners 84">
            <a:extLst>
              <a:ext uri="{FF2B5EF4-FFF2-40B4-BE49-F238E27FC236}">
                <a16:creationId xmlns:a16="http://schemas.microsoft.com/office/drawing/2014/main" id="{7E6F9B7C-2C27-4870-A010-E7EB68EF7233}"/>
              </a:ext>
            </a:extLst>
          </p:cNvPr>
          <p:cNvSpPr/>
          <p:nvPr/>
        </p:nvSpPr>
        <p:spPr>
          <a:xfrm rot="16200000">
            <a:off x="1834693" y="9047993"/>
            <a:ext cx="11747927" cy="68774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Research Themes</a:t>
            </a:r>
          </a:p>
        </p:txBody>
      </p:sp>
      <p:sp>
        <p:nvSpPr>
          <p:cNvPr id="87" name="Rectangle: Rounded Corners 86">
            <a:extLst>
              <a:ext uri="{FF2B5EF4-FFF2-40B4-BE49-F238E27FC236}">
                <a16:creationId xmlns:a16="http://schemas.microsoft.com/office/drawing/2014/main" id="{F98D94FB-7FD3-49A6-B995-410FF59586F7}"/>
              </a:ext>
            </a:extLst>
          </p:cNvPr>
          <p:cNvSpPr/>
          <p:nvPr/>
        </p:nvSpPr>
        <p:spPr>
          <a:xfrm>
            <a:off x="8207741" y="8716588"/>
            <a:ext cx="39977074" cy="3549334"/>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numCol="6" spcCol="1080000" rtlCol="0" anchor="ctr"/>
          <a:lstStyle/>
          <a:p>
            <a:endParaRPr lang="en-GB" sz="2664" dirty="0">
              <a:solidFill>
                <a:srgbClr val="7F7F7F"/>
              </a:solidFill>
            </a:endParaRPr>
          </a:p>
        </p:txBody>
      </p:sp>
      <p:sp>
        <p:nvSpPr>
          <p:cNvPr id="32" name="TextBox 31">
            <a:extLst>
              <a:ext uri="{FF2B5EF4-FFF2-40B4-BE49-F238E27FC236}">
                <a16:creationId xmlns:a16="http://schemas.microsoft.com/office/drawing/2014/main" id="{A3508010-74D9-43F8-95D4-FB06386E894E}"/>
              </a:ext>
            </a:extLst>
          </p:cNvPr>
          <p:cNvSpPr txBox="1"/>
          <p:nvPr/>
        </p:nvSpPr>
        <p:spPr>
          <a:xfrm>
            <a:off x="19292209" y="9861255"/>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T3.P2 Health Effects of   non-combustion particles</a:t>
            </a:r>
          </a:p>
        </p:txBody>
      </p:sp>
      <p:sp>
        <p:nvSpPr>
          <p:cNvPr id="38" name="TextBox 37">
            <a:extLst>
              <a:ext uri="{FF2B5EF4-FFF2-40B4-BE49-F238E27FC236}">
                <a16:creationId xmlns:a16="http://schemas.microsoft.com/office/drawing/2014/main" id="{E129499B-E0EF-447D-B426-EB9C0520B46A}"/>
              </a:ext>
            </a:extLst>
          </p:cNvPr>
          <p:cNvSpPr txBox="1"/>
          <p:nvPr/>
        </p:nvSpPr>
        <p:spPr>
          <a:xfrm>
            <a:off x="15106775" y="9520357"/>
            <a:ext cx="3600000" cy="1941797"/>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T3.1 Understanding key  molecular events following fibre and combustion particle pollutant exposure</a:t>
            </a:r>
          </a:p>
        </p:txBody>
      </p:sp>
      <p:sp>
        <p:nvSpPr>
          <p:cNvPr id="43" name="TextBox 42">
            <a:extLst>
              <a:ext uri="{FF2B5EF4-FFF2-40B4-BE49-F238E27FC236}">
                <a16:creationId xmlns:a16="http://schemas.microsoft.com/office/drawing/2014/main" id="{CBC67B61-9BEC-4329-AA22-10B0C05BC30C}"/>
              </a:ext>
            </a:extLst>
          </p:cNvPr>
          <p:cNvSpPr txBox="1"/>
          <p:nvPr/>
        </p:nvSpPr>
        <p:spPr>
          <a:xfrm>
            <a:off x="23481138" y="9861255"/>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T3.P3 The role of the </a:t>
            </a:r>
            <a:r>
              <a:rPr lang="en-GB" sz="2400" dirty="0" err="1"/>
              <a:t>AhR</a:t>
            </a:r>
            <a:r>
              <a:rPr lang="en-GB" sz="2400" dirty="0"/>
              <a:t> in Asthma</a:t>
            </a:r>
          </a:p>
        </p:txBody>
      </p:sp>
      <p:sp>
        <p:nvSpPr>
          <p:cNvPr id="88" name="Rectangle: Rounded Corners 87">
            <a:extLst>
              <a:ext uri="{FF2B5EF4-FFF2-40B4-BE49-F238E27FC236}">
                <a16:creationId xmlns:a16="http://schemas.microsoft.com/office/drawing/2014/main" id="{735666CC-04D6-4812-B068-788A28F331A4}"/>
              </a:ext>
            </a:extLst>
          </p:cNvPr>
          <p:cNvSpPr/>
          <p:nvPr/>
        </p:nvSpPr>
        <p:spPr>
          <a:xfrm>
            <a:off x="8207741" y="6336625"/>
            <a:ext cx="39977074" cy="2259792"/>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numCol="6" spcCol="1080000" rtlCol="0" anchor="ctr"/>
          <a:lstStyle/>
          <a:p>
            <a:endParaRPr lang="en-GB" sz="2664" dirty="0">
              <a:solidFill>
                <a:srgbClr val="7F7F7F"/>
              </a:solidFill>
            </a:endParaRPr>
          </a:p>
        </p:txBody>
      </p:sp>
      <p:sp>
        <p:nvSpPr>
          <p:cNvPr id="24" name="TextBox 23">
            <a:extLst>
              <a:ext uri="{FF2B5EF4-FFF2-40B4-BE49-F238E27FC236}">
                <a16:creationId xmlns:a16="http://schemas.microsoft.com/office/drawing/2014/main" id="{91EDF020-E661-4BCD-AD8A-FC6BDFA0B948}"/>
              </a:ext>
            </a:extLst>
          </p:cNvPr>
          <p:cNvSpPr txBox="1"/>
          <p:nvPr/>
        </p:nvSpPr>
        <p:spPr>
          <a:xfrm>
            <a:off x="15106775" y="6836521"/>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T2.P1 Air pollution and adverse birth outcomes</a:t>
            </a:r>
          </a:p>
        </p:txBody>
      </p:sp>
      <p:sp>
        <p:nvSpPr>
          <p:cNvPr id="35" name="TextBox 34">
            <a:extLst>
              <a:ext uri="{FF2B5EF4-FFF2-40B4-BE49-F238E27FC236}">
                <a16:creationId xmlns:a16="http://schemas.microsoft.com/office/drawing/2014/main" id="{11D1927A-3C11-4348-8F3E-D76C01C22264}"/>
              </a:ext>
            </a:extLst>
          </p:cNvPr>
          <p:cNvSpPr txBox="1"/>
          <p:nvPr/>
        </p:nvSpPr>
        <p:spPr>
          <a:xfrm>
            <a:off x="19292209" y="6836521"/>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T2.P2 Air pollution –impacts on the brain across the life course</a:t>
            </a:r>
          </a:p>
        </p:txBody>
      </p:sp>
      <p:sp>
        <p:nvSpPr>
          <p:cNvPr id="45" name="TextBox 44">
            <a:extLst>
              <a:ext uri="{FF2B5EF4-FFF2-40B4-BE49-F238E27FC236}">
                <a16:creationId xmlns:a16="http://schemas.microsoft.com/office/drawing/2014/main" id="{F780EFA1-E6B6-49CE-B52C-5951A29A24CD}"/>
              </a:ext>
            </a:extLst>
          </p:cNvPr>
          <p:cNvSpPr txBox="1"/>
          <p:nvPr/>
        </p:nvSpPr>
        <p:spPr>
          <a:xfrm>
            <a:off x="23481138" y="6836521"/>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T2.P3 Indoor exposures and health</a:t>
            </a:r>
          </a:p>
        </p:txBody>
      </p:sp>
      <p:sp>
        <p:nvSpPr>
          <p:cNvPr id="86" name="Rectangle: Rounded Corners 85">
            <a:extLst>
              <a:ext uri="{FF2B5EF4-FFF2-40B4-BE49-F238E27FC236}">
                <a16:creationId xmlns:a16="http://schemas.microsoft.com/office/drawing/2014/main" id="{FE6CD20F-7084-4A77-B724-04F325FADB8D}"/>
              </a:ext>
            </a:extLst>
          </p:cNvPr>
          <p:cNvSpPr/>
          <p:nvPr/>
        </p:nvSpPr>
        <p:spPr>
          <a:xfrm>
            <a:off x="8207741" y="3916359"/>
            <a:ext cx="39977074" cy="2290404"/>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numCol="6" spcCol="1080000" rtlCol="0" anchor="ctr"/>
          <a:lstStyle/>
          <a:p>
            <a:pPr algn="ctr"/>
            <a:endParaRPr lang="en-GB" sz="2283" dirty="0">
              <a:solidFill>
                <a:schemeClr val="bg1">
                  <a:lumMod val="50000"/>
                </a:schemeClr>
              </a:solidFill>
            </a:endParaRPr>
          </a:p>
        </p:txBody>
      </p:sp>
      <p:sp>
        <p:nvSpPr>
          <p:cNvPr id="3" name="TextBox 2">
            <a:extLst>
              <a:ext uri="{FF2B5EF4-FFF2-40B4-BE49-F238E27FC236}">
                <a16:creationId xmlns:a16="http://schemas.microsoft.com/office/drawing/2014/main" id="{36EDF618-5616-4C1D-A4DE-EE3FB3B53B11}"/>
              </a:ext>
            </a:extLst>
          </p:cNvPr>
          <p:cNvSpPr txBox="1"/>
          <p:nvPr/>
        </p:nvSpPr>
        <p:spPr>
          <a:xfrm>
            <a:off x="15106775" y="4431561"/>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GB" sz="2400" dirty="0"/>
              <a:t>T1.P1. Human Biomonitoring (HBM)</a:t>
            </a:r>
            <a:endParaRPr lang="en-GB" sz="2000" dirty="0"/>
          </a:p>
        </p:txBody>
      </p:sp>
      <p:sp>
        <p:nvSpPr>
          <p:cNvPr id="37" name="TextBox 36">
            <a:extLst>
              <a:ext uri="{FF2B5EF4-FFF2-40B4-BE49-F238E27FC236}">
                <a16:creationId xmlns:a16="http://schemas.microsoft.com/office/drawing/2014/main" id="{EC831ABE-92F4-4678-A004-039607E87550}"/>
              </a:ext>
            </a:extLst>
          </p:cNvPr>
          <p:cNvSpPr txBox="1"/>
          <p:nvPr/>
        </p:nvSpPr>
        <p:spPr>
          <a:xfrm>
            <a:off x="19292209" y="4431561"/>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GB" sz="2400" dirty="0"/>
              <a:t>T1.P2 Biomarkers in smoking and vaping populations</a:t>
            </a:r>
            <a:endParaRPr lang="en-GB" sz="2000" dirty="0"/>
          </a:p>
        </p:txBody>
      </p:sp>
      <p:sp>
        <p:nvSpPr>
          <p:cNvPr id="47" name="TextBox 46">
            <a:extLst>
              <a:ext uri="{FF2B5EF4-FFF2-40B4-BE49-F238E27FC236}">
                <a16:creationId xmlns:a16="http://schemas.microsoft.com/office/drawing/2014/main" id="{7393ED16-C6F4-477A-A776-396FE75E4812}"/>
              </a:ext>
            </a:extLst>
          </p:cNvPr>
          <p:cNvSpPr txBox="1"/>
          <p:nvPr/>
        </p:nvSpPr>
        <p:spPr>
          <a:xfrm>
            <a:off x="23481138" y="4472552"/>
            <a:ext cx="3600000" cy="1178018"/>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T1.P3 Acute CO Exposure</a:t>
            </a:r>
          </a:p>
        </p:txBody>
      </p:sp>
      <p:sp>
        <p:nvSpPr>
          <p:cNvPr id="54" name="Rectangle: Rounded Corners 53">
            <a:extLst>
              <a:ext uri="{FF2B5EF4-FFF2-40B4-BE49-F238E27FC236}">
                <a16:creationId xmlns:a16="http://schemas.microsoft.com/office/drawing/2014/main" id="{660ECC5C-697B-468A-BB5D-0086F49EE920}"/>
              </a:ext>
            </a:extLst>
          </p:cNvPr>
          <p:cNvSpPr/>
          <p:nvPr/>
        </p:nvSpPr>
        <p:spPr>
          <a:xfrm>
            <a:off x="22947955" y="16416036"/>
            <a:ext cx="4140000" cy="2041200"/>
          </a:xfrm>
          <a:prstGeom prst="roundRect">
            <a:avLst/>
          </a:prstGeom>
          <a:solidFill>
            <a:srgbClr val="92DA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Public Engagement  and involvement activities</a:t>
            </a:r>
          </a:p>
        </p:txBody>
      </p:sp>
      <p:sp>
        <p:nvSpPr>
          <p:cNvPr id="55" name="Rectangle: Rounded Corners 54">
            <a:extLst>
              <a:ext uri="{FF2B5EF4-FFF2-40B4-BE49-F238E27FC236}">
                <a16:creationId xmlns:a16="http://schemas.microsoft.com/office/drawing/2014/main" id="{24C9DCE9-D0AD-4204-BA05-B4A8D4B997C7}"/>
              </a:ext>
            </a:extLst>
          </p:cNvPr>
          <p:cNvSpPr/>
          <p:nvPr/>
        </p:nvSpPr>
        <p:spPr>
          <a:xfrm>
            <a:off x="28184095" y="16427043"/>
            <a:ext cx="4140000" cy="2041200"/>
          </a:xfrm>
          <a:prstGeom prst="roundRect">
            <a:avLst/>
          </a:prstGeom>
          <a:solidFill>
            <a:srgbClr val="92DA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Stakeholder workshops and public webinars</a:t>
            </a:r>
          </a:p>
        </p:txBody>
      </p:sp>
      <p:sp>
        <p:nvSpPr>
          <p:cNvPr id="56" name="Rectangle: Rounded Corners 55">
            <a:extLst>
              <a:ext uri="{FF2B5EF4-FFF2-40B4-BE49-F238E27FC236}">
                <a16:creationId xmlns:a16="http://schemas.microsoft.com/office/drawing/2014/main" id="{BF0D7E1D-0613-4E74-BAAD-3AE5B6043030}"/>
              </a:ext>
            </a:extLst>
          </p:cNvPr>
          <p:cNvSpPr/>
          <p:nvPr/>
        </p:nvSpPr>
        <p:spPr>
          <a:xfrm>
            <a:off x="12529946" y="16416037"/>
            <a:ext cx="4140000" cy="2041200"/>
          </a:xfrm>
          <a:prstGeom prst="roundRect">
            <a:avLst/>
          </a:prstGeom>
          <a:solidFill>
            <a:srgbClr val="92DA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Contribution to expert committees (e.g., Committee on Medical Effects of Air Pollution) </a:t>
            </a:r>
          </a:p>
        </p:txBody>
      </p:sp>
      <p:sp>
        <p:nvSpPr>
          <p:cNvPr id="57" name="Rectangle: Rounded Corners 56">
            <a:extLst>
              <a:ext uri="{FF2B5EF4-FFF2-40B4-BE49-F238E27FC236}">
                <a16:creationId xmlns:a16="http://schemas.microsoft.com/office/drawing/2014/main" id="{D5CFE4AE-B264-4A06-A498-DBDFF7C6FFFF}"/>
              </a:ext>
            </a:extLst>
          </p:cNvPr>
          <p:cNvSpPr/>
          <p:nvPr/>
        </p:nvSpPr>
        <p:spPr>
          <a:xfrm>
            <a:off x="38656375" y="16418198"/>
            <a:ext cx="4140000" cy="2041200"/>
          </a:xfrm>
          <a:prstGeom prst="roundRect">
            <a:avLst/>
          </a:prstGeom>
          <a:solidFill>
            <a:srgbClr val="92DA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Detailed reports for major Stakeholders and decision makers</a:t>
            </a:r>
          </a:p>
        </p:txBody>
      </p:sp>
      <p:sp>
        <p:nvSpPr>
          <p:cNvPr id="58" name="Rectangle: Rounded Corners 57">
            <a:extLst>
              <a:ext uri="{FF2B5EF4-FFF2-40B4-BE49-F238E27FC236}">
                <a16:creationId xmlns:a16="http://schemas.microsoft.com/office/drawing/2014/main" id="{5D1A5B97-337E-4147-B72F-1FC43CD87CAE}"/>
              </a:ext>
            </a:extLst>
          </p:cNvPr>
          <p:cNvSpPr/>
          <p:nvPr/>
        </p:nvSpPr>
        <p:spPr>
          <a:xfrm>
            <a:off x="7293806" y="16407152"/>
            <a:ext cx="4140000" cy="2041200"/>
          </a:xfrm>
          <a:prstGeom prst="roundRect">
            <a:avLst/>
          </a:prstGeom>
          <a:solidFill>
            <a:srgbClr val="92DA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Engagement with policy-makers, industry, and professionals.</a:t>
            </a:r>
          </a:p>
        </p:txBody>
      </p:sp>
      <p:sp>
        <p:nvSpPr>
          <p:cNvPr id="71" name="Rectangle: Rounded Corners 70">
            <a:extLst>
              <a:ext uri="{FF2B5EF4-FFF2-40B4-BE49-F238E27FC236}">
                <a16:creationId xmlns:a16="http://schemas.microsoft.com/office/drawing/2014/main" id="{D6529347-0193-4037-B496-0814A8C68F4A}"/>
              </a:ext>
            </a:extLst>
          </p:cNvPr>
          <p:cNvSpPr/>
          <p:nvPr/>
        </p:nvSpPr>
        <p:spPr>
          <a:xfrm>
            <a:off x="10406383" y="19101204"/>
            <a:ext cx="3425012" cy="2055007"/>
          </a:xfrm>
          <a:prstGeom prst="roundRect">
            <a:avLst/>
          </a:prstGeom>
          <a:solidFill>
            <a:srgbClr val="E0E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Increased research capacity.  Staff trained and career progression</a:t>
            </a:r>
          </a:p>
        </p:txBody>
      </p:sp>
      <p:sp>
        <p:nvSpPr>
          <p:cNvPr id="72" name="Rectangle: Rounded Corners 71">
            <a:extLst>
              <a:ext uri="{FF2B5EF4-FFF2-40B4-BE49-F238E27FC236}">
                <a16:creationId xmlns:a16="http://schemas.microsoft.com/office/drawing/2014/main" id="{9BA64621-1F31-476B-8507-D5B8F67E1DAD}"/>
              </a:ext>
            </a:extLst>
          </p:cNvPr>
          <p:cNvSpPr/>
          <p:nvPr/>
        </p:nvSpPr>
        <p:spPr>
          <a:xfrm>
            <a:off x="14174349" y="19101204"/>
            <a:ext cx="3425012" cy="2055007"/>
          </a:xfrm>
          <a:prstGeom prst="roundRect">
            <a:avLst/>
          </a:prstGeom>
          <a:solidFill>
            <a:srgbClr val="E0E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Policy makers and Practitioners aware of research outputs and evidence is used in health systems</a:t>
            </a:r>
          </a:p>
        </p:txBody>
      </p:sp>
      <p:sp>
        <p:nvSpPr>
          <p:cNvPr id="73" name="Rectangle: Rounded Corners 72">
            <a:extLst>
              <a:ext uri="{FF2B5EF4-FFF2-40B4-BE49-F238E27FC236}">
                <a16:creationId xmlns:a16="http://schemas.microsoft.com/office/drawing/2014/main" id="{537654C5-E818-40E5-8950-0965F9BF99AD}"/>
              </a:ext>
            </a:extLst>
          </p:cNvPr>
          <p:cNvSpPr/>
          <p:nvPr/>
        </p:nvSpPr>
        <p:spPr>
          <a:xfrm>
            <a:off x="17942315" y="19101204"/>
            <a:ext cx="3830323" cy="2055007"/>
          </a:xfrm>
          <a:prstGeom prst="roundRect">
            <a:avLst/>
          </a:prstGeom>
          <a:solidFill>
            <a:srgbClr val="E0E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Advanced understanding of exposures to known and emerging environmental toxins.</a:t>
            </a:r>
          </a:p>
        </p:txBody>
      </p:sp>
      <p:sp>
        <p:nvSpPr>
          <p:cNvPr id="74" name="Rectangle: Rounded Corners 73">
            <a:extLst>
              <a:ext uri="{FF2B5EF4-FFF2-40B4-BE49-F238E27FC236}">
                <a16:creationId xmlns:a16="http://schemas.microsoft.com/office/drawing/2014/main" id="{83BED915-9A2C-4656-807A-C06320778DC9}"/>
              </a:ext>
            </a:extLst>
          </p:cNvPr>
          <p:cNvSpPr/>
          <p:nvPr/>
        </p:nvSpPr>
        <p:spPr>
          <a:xfrm>
            <a:off x="22115592" y="19101204"/>
            <a:ext cx="7618377" cy="2055007"/>
          </a:xfrm>
          <a:prstGeom prst="roundRect">
            <a:avLst/>
          </a:prstGeom>
          <a:solidFill>
            <a:srgbClr val="E0E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Improved understanding of health effects of air pollutants in different population sectors (e.g., children and elderly). Neurological implications of exposure will be established to expand current understanding of the health impacts of air pollution. </a:t>
            </a:r>
          </a:p>
        </p:txBody>
      </p:sp>
      <p:sp>
        <p:nvSpPr>
          <p:cNvPr id="75" name="Rectangle: Rounded Corners 74">
            <a:extLst>
              <a:ext uri="{FF2B5EF4-FFF2-40B4-BE49-F238E27FC236}">
                <a16:creationId xmlns:a16="http://schemas.microsoft.com/office/drawing/2014/main" id="{10FC2E93-D2A7-4FDA-A0AD-6CE3FBEFEDB1}"/>
              </a:ext>
            </a:extLst>
          </p:cNvPr>
          <p:cNvSpPr/>
          <p:nvPr/>
        </p:nvSpPr>
        <p:spPr>
          <a:xfrm>
            <a:off x="7323420" y="19101204"/>
            <a:ext cx="2740009" cy="2055007"/>
          </a:xfrm>
          <a:prstGeom prst="roundRect">
            <a:avLst/>
          </a:prstGeom>
          <a:solidFill>
            <a:srgbClr val="E0E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Research outputs maximised.</a:t>
            </a:r>
          </a:p>
          <a:p>
            <a:pPr algn="ctr"/>
            <a:r>
              <a:rPr lang="en-GB" sz="2093" dirty="0">
                <a:solidFill>
                  <a:schemeClr val="tx1"/>
                </a:solidFill>
              </a:rPr>
              <a:t>Improved awareness</a:t>
            </a:r>
          </a:p>
        </p:txBody>
      </p:sp>
      <p:sp>
        <p:nvSpPr>
          <p:cNvPr id="100" name="Rectangle: Rounded Corners 99">
            <a:extLst>
              <a:ext uri="{FF2B5EF4-FFF2-40B4-BE49-F238E27FC236}">
                <a16:creationId xmlns:a16="http://schemas.microsoft.com/office/drawing/2014/main" id="{5C3A1F35-272C-408E-9607-A59E1A61739F}"/>
              </a:ext>
            </a:extLst>
          </p:cNvPr>
          <p:cNvSpPr/>
          <p:nvPr/>
        </p:nvSpPr>
        <p:spPr>
          <a:xfrm>
            <a:off x="27509153" y="3895535"/>
            <a:ext cx="3960000" cy="11185303"/>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2664" dirty="0">
              <a:solidFill>
                <a:srgbClr val="7F7F7F"/>
              </a:solidFill>
            </a:endParaRPr>
          </a:p>
        </p:txBody>
      </p:sp>
      <p:sp>
        <p:nvSpPr>
          <p:cNvPr id="101" name="TextBox 100">
            <a:extLst>
              <a:ext uri="{FF2B5EF4-FFF2-40B4-BE49-F238E27FC236}">
                <a16:creationId xmlns:a16="http://schemas.microsoft.com/office/drawing/2014/main" id="{5906DBDA-66AF-4120-B675-B671FEA0256E}"/>
              </a:ext>
            </a:extLst>
          </p:cNvPr>
          <p:cNvSpPr txBox="1"/>
          <p:nvPr/>
        </p:nvSpPr>
        <p:spPr>
          <a:xfrm>
            <a:off x="27689153" y="4107561"/>
            <a:ext cx="3600000" cy="1908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T1.P4 Assessing (nano-) particle exposures from consumer products including those using advanced materials</a:t>
            </a:r>
          </a:p>
        </p:txBody>
      </p:sp>
      <p:sp>
        <p:nvSpPr>
          <p:cNvPr id="103" name="Rectangle: Rounded Corners 102">
            <a:extLst>
              <a:ext uri="{FF2B5EF4-FFF2-40B4-BE49-F238E27FC236}">
                <a16:creationId xmlns:a16="http://schemas.microsoft.com/office/drawing/2014/main" id="{4237F933-D209-4168-84FA-502FF7FE7158}"/>
              </a:ext>
            </a:extLst>
          </p:cNvPr>
          <p:cNvSpPr/>
          <p:nvPr/>
        </p:nvSpPr>
        <p:spPr>
          <a:xfrm>
            <a:off x="31722273" y="3903941"/>
            <a:ext cx="3960000" cy="11168490"/>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2664" dirty="0">
              <a:solidFill>
                <a:srgbClr val="7F7F7F"/>
              </a:solidFill>
            </a:endParaRPr>
          </a:p>
        </p:txBody>
      </p:sp>
      <p:sp>
        <p:nvSpPr>
          <p:cNvPr id="105" name="TextBox 104">
            <a:extLst>
              <a:ext uri="{FF2B5EF4-FFF2-40B4-BE49-F238E27FC236}">
                <a16:creationId xmlns:a16="http://schemas.microsoft.com/office/drawing/2014/main" id="{4D073E9B-47FD-44C5-885E-1301BB91F490}"/>
              </a:ext>
            </a:extLst>
          </p:cNvPr>
          <p:cNvSpPr txBox="1"/>
          <p:nvPr/>
        </p:nvSpPr>
        <p:spPr>
          <a:xfrm>
            <a:off x="27689153" y="9861255"/>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T3.P4 E-cigarette toxicity  and  health effects from second-hand exposures</a:t>
            </a:r>
          </a:p>
        </p:txBody>
      </p:sp>
      <p:sp>
        <p:nvSpPr>
          <p:cNvPr id="106" name="TextBox 105">
            <a:extLst>
              <a:ext uri="{FF2B5EF4-FFF2-40B4-BE49-F238E27FC236}">
                <a16:creationId xmlns:a16="http://schemas.microsoft.com/office/drawing/2014/main" id="{49072A06-88EA-4CEE-9B80-CF5679DE0500}"/>
              </a:ext>
            </a:extLst>
          </p:cNvPr>
          <p:cNvSpPr txBox="1"/>
          <p:nvPr/>
        </p:nvSpPr>
        <p:spPr>
          <a:xfrm>
            <a:off x="31902273" y="9537255"/>
            <a:ext cx="3600000" cy="1908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T3.P5 Improved in vitro systems for evaluating and comparing inhalation toxicity of air pollutants including No2 and PM</a:t>
            </a:r>
          </a:p>
        </p:txBody>
      </p:sp>
      <p:sp>
        <p:nvSpPr>
          <p:cNvPr id="111" name="Rectangle: Rounded Corners 110">
            <a:extLst>
              <a:ext uri="{FF2B5EF4-FFF2-40B4-BE49-F238E27FC236}">
                <a16:creationId xmlns:a16="http://schemas.microsoft.com/office/drawing/2014/main" id="{3A4BD3E9-C43E-4AA1-845D-0F03DE562DAD}"/>
              </a:ext>
            </a:extLst>
          </p:cNvPr>
          <p:cNvSpPr/>
          <p:nvPr/>
        </p:nvSpPr>
        <p:spPr>
          <a:xfrm>
            <a:off x="17766086" y="16418874"/>
            <a:ext cx="4085729" cy="2041200"/>
          </a:xfrm>
          <a:prstGeom prst="roundRect">
            <a:avLst/>
          </a:prstGeom>
          <a:solidFill>
            <a:srgbClr val="92DA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PhD and Early Research Career training </a:t>
            </a:r>
          </a:p>
        </p:txBody>
      </p:sp>
      <p:sp>
        <p:nvSpPr>
          <p:cNvPr id="112" name="Rectangle: Rounded Corners 111">
            <a:extLst>
              <a:ext uri="{FF2B5EF4-FFF2-40B4-BE49-F238E27FC236}">
                <a16:creationId xmlns:a16="http://schemas.microsoft.com/office/drawing/2014/main" id="{C558DFDD-6920-4580-9F58-AFA0C30E5C1C}"/>
              </a:ext>
            </a:extLst>
          </p:cNvPr>
          <p:cNvSpPr/>
          <p:nvPr/>
        </p:nvSpPr>
        <p:spPr>
          <a:xfrm>
            <a:off x="43892516" y="16418874"/>
            <a:ext cx="4148962" cy="2041200"/>
          </a:xfrm>
          <a:prstGeom prst="roundRect">
            <a:avLst/>
          </a:prstGeom>
          <a:solidFill>
            <a:srgbClr val="92DA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Scientific Papers in peer-reviewed literature</a:t>
            </a:r>
          </a:p>
        </p:txBody>
      </p:sp>
      <p:sp>
        <p:nvSpPr>
          <p:cNvPr id="114" name="Rectangle: Rounded Corners 113">
            <a:extLst>
              <a:ext uri="{FF2B5EF4-FFF2-40B4-BE49-F238E27FC236}">
                <a16:creationId xmlns:a16="http://schemas.microsoft.com/office/drawing/2014/main" id="{E3E5D4BC-7E1D-465A-8DAD-FE8A28100C9E}"/>
              </a:ext>
            </a:extLst>
          </p:cNvPr>
          <p:cNvSpPr/>
          <p:nvPr/>
        </p:nvSpPr>
        <p:spPr>
          <a:xfrm>
            <a:off x="30076923" y="19101204"/>
            <a:ext cx="5890908" cy="2055007"/>
          </a:xfrm>
          <a:prstGeom prst="roundRect">
            <a:avLst/>
          </a:prstGeom>
          <a:solidFill>
            <a:srgbClr val="E0E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Knowledge of the indoor environment will improve, including health risks associated with place(s) where people spend</a:t>
            </a:r>
          </a:p>
          <a:p>
            <a:pPr algn="ctr"/>
            <a:r>
              <a:rPr lang="en-GB" sz="2093" dirty="0">
                <a:solidFill>
                  <a:schemeClr val="tx1"/>
                </a:solidFill>
              </a:rPr>
              <a:t>most time.  Examining different locations will add granularity to the impact of travel on health. </a:t>
            </a:r>
          </a:p>
        </p:txBody>
      </p:sp>
      <p:sp>
        <p:nvSpPr>
          <p:cNvPr id="115" name="Rectangle: Rounded Corners 114">
            <a:extLst>
              <a:ext uri="{FF2B5EF4-FFF2-40B4-BE49-F238E27FC236}">
                <a16:creationId xmlns:a16="http://schemas.microsoft.com/office/drawing/2014/main" id="{C917BE98-99FA-44B1-9067-D936FFEB7CCD}"/>
              </a:ext>
            </a:extLst>
          </p:cNvPr>
          <p:cNvSpPr/>
          <p:nvPr/>
        </p:nvSpPr>
        <p:spPr>
          <a:xfrm>
            <a:off x="36310785" y="19101204"/>
            <a:ext cx="4190755" cy="2055007"/>
          </a:xfrm>
          <a:prstGeom prst="roundRect">
            <a:avLst/>
          </a:prstGeom>
          <a:solidFill>
            <a:srgbClr val="E0E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Advanced understanding of the pathways and mechanisms activated following exposure to a</a:t>
            </a:r>
          </a:p>
          <a:p>
            <a:pPr algn="ctr"/>
            <a:r>
              <a:rPr lang="en-GB" sz="2093" dirty="0">
                <a:solidFill>
                  <a:schemeClr val="tx1"/>
                </a:solidFill>
              </a:rPr>
              <a:t>range of pollutants in both the ambient and indoor environments</a:t>
            </a:r>
          </a:p>
        </p:txBody>
      </p:sp>
      <p:sp>
        <p:nvSpPr>
          <p:cNvPr id="116" name="Rectangle: Rounded Corners 115">
            <a:extLst>
              <a:ext uri="{FF2B5EF4-FFF2-40B4-BE49-F238E27FC236}">
                <a16:creationId xmlns:a16="http://schemas.microsoft.com/office/drawing/2014/main" id="{6650E242-C2EA-4BB3-963F-EF4467BAC98F}"/>
              </a:ext>
            </a:extLst>
          </p:cNvPr>
          <p:cNvSpPr/>
          <p:nvPr/>
        </p:nvSpPr>
        <p:spPr>
          <a:xfrm>
            <a:off x="40844494" y="19101204"/>
            <a:ext cx="3425012" cy="2055007"/>
          </a:xfrm>
          <a:prstGeom prst="roundRect">
            <a:avLst/>
          </a:prstGeom>
          <a:solidFill>
            <a:srgbClr val="E0E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Growing evidence base for the effects of microplastics on human health.</a:t>
            </a:r>
          </a:p>
        </p:txBody>
      </p:sp>
      <p:sp>
        <p:nvSpPr>
          <p:cNvPr id="120" name="Rectangle: Rounded Corners 119">
            <a:extLst>
              <a:ext uri="{FF2B5EF4-FFF2-40B4-BE49-F238E27FC236}">
                <a16:creationId xmlns:a16="http://schemas.microsoft.com/office/drawing/2014/main" id="{08EEB550-D226-4C27-8CF1-F9403EBAA91D}"/>
              </a:ext>
            </a:extLst>
          </p:cNvPr>
          <p:cNvSpPr/>
          <p:nvPr/>
        </p:nvSpPr>
        <p:spPr>
          <a:xfrm>
            <a:off x="44612459" y="19101204"/>
            <a:ext cx="3425012" cy="2055007"/>
          </a:xfrm>
          <a:prstGeom prst="roundRect">
            <a:avLst/>
          </a:prstGeom>
          <a:solidFill>
            <a:srgbClr val="E0E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Wider characterisation of bioaerosols in indoor and outdoor environments</a:t>
            </a:r>
          </a:p>
        </p:txBody>
      </p:sp>
      <p:sp>
        <p:nvSpPr>
          <p:cNvPr id="125" name="TextBox 124">
            <a:extLst>
              <a:ext uri="{FF2B5EF4-FFF2-40B4-BE49-F238E27FC236}">
                <a16:creationId xmlns:a16="http://schemas.microsoft.com/office/drawing/2014/main" id="{28D01127-5D9C-4C94-8F78-05D4721D113D}"/>
              </a:ext>
            </a:extLst>
          </p:cNvPr>
          <p:cNvSpPr txBox="1"/>
          <p:nvPr/>
        </p:nvSpPr>
        <p:spPr>
          <a:xfrm>
            <a:off x="8473228" y="6563915"/>
            <a:ext cx="6001230" cy="180521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solidFill>
                  <a:srgbClr val="7F7F7F"/>
                </a:solidFill>
              </a:rPr>
              <a:t>2. </a:t>
            </a:r>
          </a:p>
          <a:p>
            <a:r>
              <a:rPr lang="en-GB" sz="2400" dirty="0">
                <a:solidFill>
                  <a:schemeClr val="bg1">
                    <a:lumMod val="50000"/>
                  </a:schemeClr>
                </a:solidFill>
              </a:rPr>
              <a:t>Air Pollution and Health</a:t>
            </a:r>
            <a:endParaRPr lang="en-GB" sz="2400" dirty="0">
              <a:solidFill>
                <a:srgbClr val="7F7F7F"/>
              </a:solidFill>
            </a:endParaRPr>
          </a:p>
        </p:txBody>
      </p:sp>
      <p:sp>
        <p:nvSpPr>
          <p:cNvPr id="126" name="TextBox 125">
            <a:extLst>
              <a:ext uri="{FF2B5EF4-FFF2-40B4-BE49-F238E27FC236}">
                <a16:creationId xmlns:a16="http://schemas.microsoft.com/office/drawing/2014/main" id="{40236C0C-C0D8-4E8E-88E3-D5E72A7114EF}"/>
              </a:ext>
            </a:extLst>
          </p:cNvPr>
          <p:cNvSpPr txBox="1"/>
          <p:nvPr/>
        </p:nvSpPr>
        <p:spPr>
          <a:xfrm>
            <a:off x="8162485" y="4158955"/>
            <a:ext cx="6622717" cy="180521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solidFill>
                  <a:srgbClr val="7F7F7F"/>
                </a:solidFill>
              </a:rPr>
              <a:t>1. </a:t>
            </a:r>
          </a:p>
          <a:p>
            <a:r>
              <a:rPr lang="en-GB" sz="2400" dirty="0">
                <a:solidFill>
                  <a:srgbClr val="7F7F7F"/>
                </a:solidFill>
              </a:rPr>
              <a:t>Assessment of Population Exposures</a:t>
            </a:r>
          </a:p>
        </p:txBody>
      </p:sp>
      <p:sp>
        <p:nvSpPr>
          <p:cNvPr id="127" name="TextBox 126">
            <a:extLst>
              <a:ext uri="{FF2B5EF4-FFF2-40B4-BE49-F238E27FC236}">
                <a16:creationId xmlns:a16="http://schemas.microsoft.com/office/drawing/2014/main" id="{28286370-AD1A-4D68-B81D-856743186990}"/>
              </a:ext>
            </a:extLst>
          </p:cNvPr>
          <p:cNvSpPr txBox="1"/>
          <p:nvPr/>
        </p:nvSpPr>
        <p:spPr>
          <a:xfrm>
            <a:off x="8295850" y="9588649"/>
            <a:ext cx="6355986" cy="180521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solidFill>
                  <a:srgbClr val="7F7F7F"/>
                </a:solidFill>
              </a:rPr>
              <a:t>3.</a:t>
            </a:r>
          </a:p>
          <a:p>
            <a:r>
              <a:rPr lang="en-GB" sz="2400" dirty="0">
                <a:solidFill>
                  <a:srgbClr val="7F7F7F"/>
                </a:solidFill>
              </a:rPr>
              <a:t>Biomarkers of Exposure and Effect</a:t>
            </a:r>
          </a:p>
        </p:txBody>
      </p:sp>
      <p:sp>
        <p:nvSpPr>
          <p:cNvPr id="97" name="Rectangle: Rounded Corners 96">
            <a:extLst>
              <a:ext uri="{FF2B5EF4-FFF2-40B4-BE49-F238E27FC236}">
                <a16:creationId xmlns:a16="http://schemas.microsoft.com/office/drawing/2014/main" id="{6706C9ED-B307-4518-9507-BA5A16FF6A3E}"/>
              </a:ext>
            </a:extLst>
          </p:cNvPr>
          <p:cNvSpPr/>
          <p:nvPr/>
        </p:nvSpPr>
        <p:spPr>
          <a:xfrm>
            <a:off x="8168720" y="12426979"/>
            <a:ext cx="40016095" cy="2696309"/>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numCol="6" spcCol="1080000" rtlCol="0" anchor="ctr"/>
          <a:lstStyle/>
          <a:p>
            <a:endParaRPr lang="en-GB" sz="2664" dirty="0">
              <a:solidFill>
                <a:srgbClr val="7F7F7F"/>
              </a:solidFill>
            </a:endParaRPr>
          </a:p>
        </p:txBody>
      </p:sp>
      <p:sp>
        <p:nvSpPr>
          <p:cNvPr id="113" name="TextBox 112">
            <a:extLst>
              <a:ext uri="{FF2B5EF4-FFF2-40B4-BE49-F238E27FC236}">
                <a16:creationId xmlns:a16="http://schemas.microsoft.com/office/drawing/2014/main" id="{0C016564-191D-4ACE-9547-5069BE5E225E}"/>
              </a:ext>
            </a:extLst>
          </p:cNvPr>
          <p:cNvSpPr txBox="1"/>
          <p:nvPr/>
        </p:nvSpPr>
        <p:spPr>
          <a:xfrm>
            <a:off x="8180944" y="12872527"/>
            <a:ext cx="6585799" cy="180521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solidFill>
                  <a:srgbClr val="7F7F7F"/>
                </a:solidFill>
              </a:rPr>
              <a:t>4. </a:t>
            </a:r>
          </a:p>
          <a:p>
            <a:r>
              <a:rPr lang="en-GB" sz="2400" dirty="0">
                <a:solidFill>
                  <a:srgbClr val="7F7F7F"/>
                </a:solidFill>
              </a:rPr>
              <a:t>Emerging Environmental Issues Preparedness</a:t>
            </a:r>
          </a:p>
        </p:txBody>
      </p:sp>
      <p:sp>
        <p:nvSpPr>
          <p:cNvPr id="128" name="TextBox 127">
            <a:extLst>
              <a:ext uri="{FF2B5EF4-FFF2-40B4-BE49-F238E27FC236}">
                <a16:creationId xmlns:a16="http://schemas.microsoft.com/office/drawing/2014/main" id="{44DECB20-9793-4F03-B202-0A91B6F12275}"/>
              </a:ext>
            </a:extLst>
          </p:cNvPr>
          <p:cNvSpPr txBox="1"/>
          <p:nvPr/>
        </p:nvSpPr>
        <p:spPr>
          <a:xfrm>
            <a:off x="27689153" y="6710521"/>
            <a:ext cx="3600000" cy="1512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T2.P4 Exposures in transport microenvironments and their impact on health</a:t>
            </a:r>
          </a:p>
        </p:txBody>
      </p:sp>
      <p:sp>
        <p:nvSpPr>
          <p:cNvPr id="129" name="TextBox 128">
            <a:extLst>
              <a:ext uri="{FF2B5EF4-FFF2-40B4-BE49-F238E27FC236}">
                <a16:creationId xmlns:a16="http://schemas.microsoft.com/office/drawing/2014/main" id="{5D4F21AC-FB95-4E25-AEAC-968A82218981}"/>
              </a:ext>
            </a:extLst>
          </p:cNvPr>
          <p:cNvSpPr txBox="1"/>
          <p:nvPr/>
        </p:nvSpPr>
        <p:spPr>
          <a:xfrm>
            <a:off x="15106775" y="13145133"/>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T4.P1 Human health impacts from exposures to perfluorinated chemicals</a:t>
            </a:r>
          </a:p>
        </p:txBody>
      </p:sp>
      <p:sp>
        <p:nvSpPr>
          <p:cNvPr id="130" name="TextBox 129">
            <a:extLst>
              <a:ext uri="{FF2B5EF4-FFF2-40B4-BE49-F238E27FC236}">
                <a16:creationId xmlns:a16="http://schemas.microsoft.com/office/drawing/2014/main" id="{67122321-AD98-4FBF-A510-A8886289F7EA}"/>
              </a:ext>
            </a:extLst>
          </p:cNvPr>
          <p:cNvSpPr txBox="1"/>
          <p:nvPr/>
        </p:nvSpPr>
        <p:spPr>
          <a:xfrm>
            <a:off x="19292209" y="13145133"/>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T4.P2 Microplastic  toxicity in human in vitro models</a:t>
            </a:r>
          </a:p>
        </p:txBody>
      </p:sp>
      <p:sp>
        <p:nvSpPr>
          <p:cNvPr id="132" name="TextBox 131">
            <a:extLst>
              <a:ext uri="{FF2B5EF4-FFF2-40B4-BE49-F238E27FC236}">
                <a16:creationId xmlns:a16="http://schemas.microsoft.com/office/drawing/2014/main" id="{5A919CAE-8B6C-481B-BE87-07FA4095F68F}"/>
              </a:ext>
            </a:extLst>
          </p:cNvPr>
          <p:cNvSpPr txBox="1"/>
          <p:nvPr/>
        </p:nvSpPr>
        <p:spPr>
          <a:xfrm>
            <a:off x="23481138" y="13145133"/>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T4.P3 Drugs of misuse</a:t>
            </a:r>
          </a:p>
        </p:txBody>
      </p:sp>
      <p:sp>
        <p:nvSpPr>
          <p:cNvPr id="134" name="TextBox 133">
            <a:extLst>
              <a:ext uri="{FF2B5EF4-FFF2-40B4-BE49-F238E27FC236}">
                <a16:creationId xmlns:a16="http://schemas.microsoft.com/office/drawing/2014/main" id="{084F699F-06E2-4752-987F-8F04EC9A394B}"/>
              </a:ext>
            </a:extLst>
          </p:cNvPr>
          <p:cNvSpPr txBox="1"/>
          <p:nvPr/>
        </p:nvSpPr>
        <p:spPr>
          <a:xfrm>
            <a:off x="27689153" y="13019133"/>
            <a:ext cx="3600000" cy="1512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T4.P4 Health impact  of  living near a biomass-fuelled electricity generating installation</a:t>
            </a:r>
          </a:p>
        </p:txBody>
      </p:sp>
      <p:sp>
        <p:nvSpPr>
          <p:cNvPr id="136" name="TextBox 135">
            <a:extLst>
              <a:ext uri="{FF2B5EF4-FFF2-40B4-BE49-F238E27FC236}">
                <a16:creationId xmlns:a16="http://schemas.microsoft.com/office/drawing/2014/main" id="{09DDCB3E-4641-463C-8F30-35FE7AC4EE06}"/>
              </a:ext>
            </a:extLst>
          </p:cNvPr>
          <p:cNvSpPr txBox="1"/>
          <p:nvPr/>
        </p:nvSpPr>
        <p:spPr>
          <a:xfrm>
            <a:off x="31902273" y="13019133"/>
            <a:ext cx="3600000" cy="1512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T4.P5 Understanding   public exposures to toxicants from waste fires</a:t>
            </a:r>
          </a:p>
        </p:txBody>
      </p:sp>
      <p:sp>
        <p:nvSpPr>
          <p:cNvPr id="104" name="Rectangle: Rounded Corners 103">
            <a:extLst>
              <a:ext uri="{FF2B5EF4-FFF2-40B4-BE49-F238E27FC236}">
                <a16:creationId xmlns:a16="http://schemas.microsoft.com/office/drawing/2014/main" id="{46DF012A-E3BE-4BCE-9D08-AA92051D8EC7}"/>
              </a:ext>
            </a:extLst>
          </p:cNvPr>
          <p:cNvSpPr/>
          <p:nvPr/>
        </p:nvSpPr>
        <p:spPr>
          <a:xfrm>
            <a:off x="35853945" y="3908532"/>
            <a:ext cx="3960000" cy="11159309"/>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2664" dirty="0">
              <a:solidFill>
                <a:srgbClr val="7F7F7F"/>
              </a:solidFill>
            </a:endParaRPr>
          </a:p>
        </p:txBody>
      </p:sp>
      <p:sp>
        <p:nvSpPr>
          <p:cNvPr id="107" name="TextBox 106">
            <a:extLst>
              <a:ext uri="{FF2B5EF4-FFF2-40B4-BE49-F238E27FC236}">
                <a16:creationId xmlns:a16="http://schemas.microsoft.com/office/drawing/2014/main" id="{5BC10C27-E2BF-4EA6-8A00-1231C036B984}"/>
              </a:ext>
            </a:extLst>
          </p:cNvPr>
          <p:cNvSpPr txBox="1"/>
          <p:nvPr/>
        </p:nvSpPr>
        <p:spPr>
          <a:xfrm>
            <a:off x="36033945" y="8799631"/>
            <a:ext cx="3600000" cy="3383249"/>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T3.P6 Use of  improved  in vitro systems to evaluate the mechanisms of toxicity and their relative significance for realistic inhalation exposures to     advanced materials     including nanomaterials</a:t>
            </a:r>
          </a:p>
        </p:txBody>
      </p:sp>
      <p:sp>
        <p:nvSpPr>
          <p:cNvPr id="108" name="TextBox 107">
            <a:extLst>
              <a:ext uri="{FF2B5EF4-FFF2-40B4-BE49-F238E27FC236}">
                <a16:creationId xmlns:a16="http://schemas.microsoft.com/office/drawing/2014/main" id="{91C1C18D-1464-4768-B3C4-DCDBD9014B05}"/>
              </a:ext>
            </a:extLst>
          </p:cNvPr>
          <p:cNvSpPr txBox="1"/>
          <p:nvPr/>
        </p:nvSpPr>
        <p:spPr>
          <a:xfrm>
            <a:off x="36033945" y="13145133"/>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T4.P6 Air Pollution and infertility</a:t>
            </a:r>
          </a:p>
        </p:txBody>
      </p:sp>
      <p:sp>
        <p:nvSpPr>
          <p:cNvPr id="109" name="TextBox 108">
            <a:extLst>
              <a:ext uri="{FF2B5EF4-FFF2-40B4-BE49-F238E27FC236}">
                <a16:creationId xmlns:a16="http://schemas.microsoft.com/office/drawing/2014/main" id="{B28C6549-EA22-45D8-8C69-5001ECEC1C8C}"/>
              </a:ext>
            </a:extLst>
          </p:cNvPr>
          <p:cNvSpPr txBox="1"/>
          <p:nvPr/>
        </p:nvSpPr>
        <p:spPr>
          <a:xfrm>
            <a:off x="31902273" y="4431561"/>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T1.P5 Bioaerosol quantitation and effects</a:t>
            </a:r>
          </a:p>
        </p:txBody>
      </p:sp>
      <p:sp>
        <p:nvSpPr>
          <p:cNvPr id="110" name="TextBox 109">
            <a:extLst>
              <a:ext uri="{FF2B5EF4-FFF2-40B4-BE49-F238E27FC236}">
                <a16:creationId xmlns:a16="http://schemas.microsoft.com/office/drawing/2014/main" id="{6BBFB1B7-F0DF-466C-B23B-DCC6617DDCB8}"/>
              </a:ext>
            </a:extLst>
          </p:cNvPr>
          <p:cNvSpPr txBox="1"/>
          <p:nvPr/>
        </p:nvSpPr>
        <p:spPr>
          <a:xfrm>
            <a:off x="36033945" y="4431561"/>
            <a:ext cx="3600000" cy="1260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T1.P6 Indoor air pollution</a:t>
            </a:r>
          </a:p>
        </p:txBody>
      </p:sp>
      <p:sp>
        <p:nvSpPr>
          <p:cNvPr id="140" name="TextBox 139">
            <a:extLst>
              <a:ext uri="{FF2B5EF4-FFF2-40B4-BE49-F238E27FC236}">
                <a16:creationId xmlns:a16="http://schemas.microsoft.com/office/drawing/2014/main" id="{542315F6-2FA5-4D07-95FE-B307E20B7A92}"/>
              </a:ext>
            </a:extLst>
          </p:cNvPr>
          <p:cNvSpPr txBox="1"/>
          <p:nvPr/>
        </p:nvSpPr>
        <p:spPr>
          <a:xfrm>
            <a:off x="31902273" y="6710521"/>
            <a:ext cx="3600000" cy="1512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T2.P5 Disentangling effects of NO2 and PM2.5 in time-series analysis</a:t>
            </a:r>
          </a:p>
        </p:txBody>
      </p:sp>
      <p:sp>
        <p:nvSpPr>
          <p:cNvPr id="142" name="Rectangle: Rounded Corners 141">
            <a:extLst>
              <a:ext uri="{FF2B5EF4-FFF2-40B4-BE49-F238E27FC236}">
                <a16:creationId xmlns:a16="http://schemas.microsoft.com/office/drawing/2014/main" id="{4603B7C5-E962-41B1-BC5C-C775D9289E2D}"/>
              </a:ext>
            </a:extLst>
          </p:cNvPr>
          <p:cNvSpPr/>
          <p:nvPr/>
        </p:nvSpPr>
        <p:spPr>
          <a:xfrm>
            <a:off x="40039379" y="3897196"/>
            <a:ext cx="3960000" cy="11181981"/>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2664" dirty="0">
              <a:solidFill>
                <a:srgbClr val="7F7F7F"/>
              </a:solidFill>
            </a:endParaRPr>
          </a:p>
        </p:txBody>
      </p:sp>
      <p:sp>
        <p:nvSpPr>
          <p:cNvPr id="143" name="TextBox 142">
            <a:extLst>
              <a:ext uri="{FF2B5EF4-FFF2-40B4-BE49-F238E27FC236}">
                <a16:creationId xmlns:a16="http://schemas.microsoft.com/office/drawing/2014/main" id="{280117C5-23E5-4CF0-BD1F-50B88190820D}"/>
              </a:ext>
            </a:extLst>
          </p:cNvPr>
          <p:cNvSpPr txBox="1"/>
          <p:nvPr/>
        </p:nvSpPr>
        <p:spPr>
          <a:xfrm>
            <a:off x="40219379" y="12503606"/>
            <a:ext cx="3600000" cy="2543055"/>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T4.P7 Validation: Test chemical augmentation of a new non-animal   test method for   assessing metabolism based on CYP450 induction </a:t>
            </a:r>
          </a:p>
        </p:txBody>
      </p:sp>
      <p:sp>
        <p:nvSpPr>
          <p:cNvPr id="245" name="Rectangle: Rounded Corners 244">
            <a:extLst>
              <a:ext uri="{FF2B5EF4-FFF2-40B4-BE49-F238E27FC236}">
                <a16:creationId xmlns:a16="http://schemas.microsoft.com/office/drawing/2014/main" id="{3C1E097B-7975-4B80-8198-165134241D37}"/>
              </a:ext>
            </a:extLst>
          </p:cNvPr>
          <p:cNvSpPr/>
          <p:nvPr/>
        </p:nvSpPr>
        <p:spPr>
          <a:xfrm>
            <a:off x="44224816" y="3897196"/>
            <a:ext cx="3960000" cy="11181980"/>
          </a:xfrm>
          <a:prstGeom prst="roundRect">
            <a:avLst/>
          </a:prstGeom>
          <a:solidFill>
            <a:srgbClr val="97D5D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2664" dirty="0">
              <a:solidFill>
                <a:srgbClr val="7F7F7F"/>
              </a:solidFill>
            </a:endParaRPr>
          </a:p>
        </p:txBody>
      </p:sp>
      <p:sp>
        <p:nvSpPr>
          <p:cNvPr id="246" name="TextBox 245">
            <a:extLst>
              <a:ext uri="{FF2B5EF4-FFF2-40B4-BE49-F238E27FC236}">
                <a16:creationId xmlns:a16="http://schemas.microsoft.com/office/drawing/2014/main" id="{18E63CC2-B3C2-4065-AAE9-5110CE18F194}"/>
              </a:ext>
            </a:extLst>
          </p:cNvPr>
          <p:cNvSpPr txBox="1"/>
          <p:nvPr/>
        </p:nvSpPr>
        <p:spPr>
          <a:xfrm>
            <a:off x="44404816" y="13019133"/>
            <a:ext cx="3600000" cy="1512000"/>
          </a:xfrm>
          <a:prstGeom prst="roundRect">
            <a:avLst/>
          </a:prstGeom>
          <a:solidFill>
            <a:srgbClr val="97D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defPPr>
              <a:defRPr lang="en-US"/>
            </a:defPPr>
            <a:lvl1pPr algn="ctr">
              <a:defRPr sz="10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400" dirty="0"/>
              <a:t>T4.P8 Mapping  toxicological training in  the UK and identifying future need</a:t>
            </a:r>
          </a:p>
        </p:txBody>
      </p:sp>
      <p:sp>
        <p:nvSpPr>
          <p:cNvPr id="247" name="Rectangle: Rounded Corners 246">
            <a:extLst>
              <a:ext uri="{FF2B5EF4-FFF2-40B4-BE49-F238E27FC236}">
                <a16:creationId xmlns:a16="http://schemas.microsoft.com/office/drawing/2014/main" id="{78B583DD-B0FB-4565-A577-D6D0FA6294D9}"/>
              </a:ext>
            </a:extLst>
          </p:cNvPr>
          <p:cNvSpPr/>
          <p:nvPr/>
        </p:nvSpPr>
        <p:spPr>
          <a:xfrm>
            <a:off x="33420235" y="16427043"/>
            <a:ext cx="4140000" cy="2041200"/>
          </a:xfrm>
          <a:prstGeom prst="roundRect">
            <a:avLst/>
          </a:prstGeom>
          <a:solidFill>
            <a:srgbClr val="92DA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93" dirty="0">
                <a:solidFill>
                  <a:schemeClr val="tx1"/>
                </a:solidFill>
              </a:rPr>
              <a:t>Information in plain English         for stakeholders </a:t>
            </a:r>
          </a:p>
        </p:txBody>
      </p:sp>
      <p:sp>
        <p:nvSpPr>
          <p:cNvPr id="146" name="Rectangle: Rounded Corners 145">
            <a:extLst>
              <a:ext uri="{FF2B5EF4-FFF2-40B4-BE49-F238E27FC236}">
                <a16:creationId xmlns:a16="http://schemas.microsoft.com/office/drawing/2014/main" id="{14C8C1DB-5377-4517-99C0-70B4E7EFF0AF}"/>
              </a:ext>
            </a:extLst>
          </p:cNvPr>
          <p:cNvSpPr/>
          <p:nvPr/>
        </p:nvSpPr>
        <p:spPr>
          <a:xfrm>
            <a:off x="27574680" y="25035640"/>
            <a:ext cx="6408000" cy="2024236"/>
          </a:xfrm>
          <a:prstGeom prst="roundRect">
            <a:avLst/>
          </a:prstGeom>
          <a:solidFill>
            <a:srgbClr val="D67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Contribution to guidelines, risk assessments &amp; policy change</a:t>
            </a:r>
          </a:p>
        </p:txBody>
      </p:sp>
      <p:sp>
        <p:nvSpPr>
          <p:cNvPr id="147" name="Rectangle: Rounded Corners 146">
            <a:extLst>
              <a:ext uri="{FF2B5EF4-FFF2-40B4-BE49-F238E27FC236}">
                <a16:creationId xmlns:a16="http://schemas.microsoft.com/office/drawing/2014/main" id="{9B991233-8238-4799-B0AF-81A7621D2B45}"/>
              </a:ext>
            </a:extLst>
          </p:cNvPr>
          <p:cNvSpPr/>
          <p:nvPr/>
        </p:nvSpPr>
        <p:spPr>
          <a:xfrm>
            <a:off x="7616653" y="24008152"/>
            <a:ext cx="6408000" cy="685002"/>
          </a:xfrm>
          <a:prstGeom prst="round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Societal impact</a:t>
            </a:r>
          </a:p>
        </p:txBody>
      </p:sp>
      <p:sp>
        <p:nvSpPr>
          <p:cNvPr id="148" name="Rectangle: Rounded Corners 147">
            <a:extLst>
              <a:ext uri="{FF2B5EF4-FFF2-40B4-BE49-F238E27FC236}">
                <a16:creationId xmlns:a16="http://schemas.microsoft.com/office/drawing/2014/main" id="{525FD019-BB32-4ED5-A7FD-7A4A2DDD49CA}"/>
              </a:ext>
            </a:extLst>
          </p:cNvPr>
          <p:cNvSpPr/>
          <p:nvPr/>
        </p:nvSpPr>
        <p:spPr>
          <a:xfrm>
            <a:off x="14664220" y="24008152"/>
            <a:ext cx="5223326" cy="685002"/>
          </a:xfrm>
          <a:prstGeom prst="round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Economic impact</a:t>
            </a:r>
          </a:p>
        </p:txBody>
      </p:sp>
      <p:sp>
        <p:nvSpPr>
          <p:cNvPr id="149" name="Rectangle: Rounded Corners 148">
            <a:extLst>
              <a:ext uri="{FF2B5EF4-FFF2-40B4-BE49-F238E27FC236}">
                <a16:creationId xmlns:a16="http://schemas.microsoft.com/office/drawing/2014/main" id="{C25C1BDD-9215-4A84-BA5E-AD43666F9C2E}"/>
              </a:ext>
            </a:extLst>
          </p:cNvPr>
          <p:cNvSpPr/>
          <p:nvPr/>
        </p:nvSpPr>
        <p:spPr>
          <a:xfrm>
            <a:off x="27574680" y="24008152"/>
            <a:ext cx="6408000" cy="685002"/>
          </a:xfrm>
          <a:prstGeom prst="round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Political impact</a:t>
            </a:r>
          </a:p>
        </p:txBody>
      </p:sp>
      <p:sp>
        <p:nvSpPr>
          <p:cNvPr id="150" name="Rectangle: Rounded Corners 149">
            <a:extLst>
              <a:ext uri="{FF2B5EF4-FFF2-40B4-BE49-F238E27FC236}">
                <a16:creationId xmlns:a16="http://schemas.microsoft.com/office/drawing/2014/main" id="{3FD178A4-8859-4C0A-ACEF-639C5BD53F35}"/>
              </a:ext>
            </a:extLst>
          </p:cNvPr>
          <p:cNvSpPr/>
          <p:nvPr/>
        </p:nvSpPr>
        <p:spPr>
          <a:xfrm>
            <a:off x="14664220" y="25035640"/>
            <a:ext cx="5223326" cy="2024236"/>
          </a:xfrm>
          <a:prstGeom prst="roundRect">
            <a:avLst/>
          </a:prstGeom>
          <a:solidFill>
            <a:srgbClr val="D67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0" dirty="0">
                <a:solidFill>
                  <a:schemeClr val="tx1"/>
                </a:solidFill>
              </a:rPr>
              <a:t>Healthcare cost savings. </a:t>
            </a:r>
          </a:p>
          <a:p>
            <a:pPr algn="ctr"/>
            <a:r>
              <a:rPr lang="en-GB" sz="3040" dirty="0">
                <a:solidFill>
                  <a:schemeClr val="tx1"/>
                </a:solidFill>
              </a:rPr>
              <a:t>Cost-effectiveness of mitigation, control and/or intervention</a:t>
            </a:r>
          </a:p>
        </p:txBody>
      </p:sp>
      <p:sp>
        <p:nvSpPr>
          <p:cNvPr id="151" name="Rectangle: Rounded Corners 150">
            <a:extLst>
              <a:ext uri="{FF2B5EF4-FFF2-40B4-BE49-F238E27FC236}">
                <a16:creationId xmlns:a16="http://schemas.microsoft.com/office/drawing/2014/main" id="{F87C8905-0C75-43BE-9C24-8F79BB5AA03E}"/>
              </a:ext>
            </a:extLst>
          </p:cNvPr>
          <p:cNvSpPr/>
          <p:nvPr/>
        </p:nvSpPr>
        <p:spPr>
          <a:xfrm>
            <a:off x="7616653" y="25035640"/>
            <a:ext cx="6408000" cy="2024236"/>
          </a:xfrm>
          <a:prstGeom prst="roundRect">
            <a:avLst/>
          </a:prstGeom>
          <a:solidFill>
            <a:srgbClr val="D67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Reduced health burden from  environmental exposures </a:t>
            </a:r>
          </a:p>
        </p:txBody>
      </p:sp>
      <p:sp>
        <p:nvSpPr>
          <p:cNvPr id="152" name="Rectangle: Rounded Corners 151">
            <a:extLst>
              <a:ext uri="{FF2B5EF4-FFF2-40B4-BE49-F238E27FC236}">
                <a16:creationId xmlns:a16="http://schemas.microsoft.com/office/drawing/2014/main" id="{BE6F42E5-2E52-4B1B-82CD-ECD567F5A50D}"/>
              </a:ext>
            </a:extLst>
          </p:cNvPr>
          <p:cNvSpPr/>
          <p:nvPr/>
        </p:nvSpPr>
        <p:spPr>
          <a:xfrm>
            <a:off x="34622247" y="24008152"/>
            <a:ext cx="6408000" cy="685002"/>
          </a:xfrm>
          <a:prstGeom prst="round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Scientific impact</a:t>
            </a:r>
          </a:p>
        </p:txBody>
      </p:sp>
      <p:sp>
        <p:nvSpPr>
          <p:cNvPr id="153" name="Rectangle: Rounded Corners 152">
            <a:extLst>
              <a:ext uri="{FF2B5EF4-FFF2-40B4-BE49-F238E27FC236}">
                <a16:creationId xmlns:a16="http://schemas.microsoft.com/office/drawing/2014/main" id="{E3C9DCEC-E30B-4C8A-AF81-B138AD900CA0}"/>
              </a:ext>
            </a:extLst>
          </p:cNvPr>
          <p:cNvSpPr/>
          <p:nvPr/>
        </p:nvSpPr>
        <p:spPr>
          <a:xfrm>
            <a:off x="41669813" y="24008152"/>
            <a:ext cx="6408000" cy="685002"/>
          </a:xfrm>
          <a:prstGeom prst="round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Environmental impact</a:t>
            </a:r>
          </a:p>
        </p:txBody>
      </p:sp>
      <p:sp>
        <p:nvSpPr>
          <p:cNvPr id="154" name="Rectangle: Rounded Corners 153">
            <a:extLst>
              <a:ext uri="{FF2B5EF4-FFF2-40B4-BE49-F238E27FC236}">
                <a16:creationId xmlns:a16="http://schemas.microsoft.com/office/drawing/2014/main" id="{F6250117-9D09-4CFB-8C70-F8DD3B551779}"/>
              </a:ext>
            </a:extLst>
          </p:cNvPr>
          <p:cNvSpPr/>
          <p:nvPr/>
        </p:nvSpPr>
        <p:spPr>
          <a:xfrm>
            <a:off x="34622247" y="25035640"/>
            <a:ext cx="6408000" cy="2024236"/>
          </a:xfrm>
          <a:prstGeom prst="roundRect">
            <a:avLst/>
          </a:prstGeom>
          <a:solidFill>
            <a:srgbClr val="D67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Contribution to evidence base</a:t>
            </a:r>
          </a:p>
        </p:txBody>
      </p:sp>
      <p:sp>
        <p:nvSpPr>
          <p:cNvPr id="155" name="Rectangle: Rounded Corners 154">
            <a:extLst>
              <a:ext uri="{FF2B5EF4-FFF2-40B4-BE49-F238E27FC236}">
                <a16:creationId xmlns:a16="http://schemas.microsoft.com/office/drawing/2014/main" id="{8638222C-E5C9-4161-98D2-FF188D2C12A9}"/>
              </a:ext>
            </a:extLst>
          </p:cNvPr>
          <p:cNvSpPr/>
          <p:nvPr/>
        </p:nvSpPr>
        <p:spPr>
          <a:xfrm>
            <a:off x="41669813" y="25035640"/>
            <a:ext cx="6408000" cy="2024236"/>
          </a:xfrm>
          <a:prstGeom prst="roundRect">
            <a:avLst/>
          </a:prstGeom>
          <a:solidFill>
            <a:srgbClr val="D67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Adoption of interventions to protect the environment </a:t>
            </a:r>
          </a:p>
        </p:txBody>
      </p:sp>
      <p:sp>
        <p:nvSpPr>
          <p:cNvPr id="156" name="Rectangle: Rounded Corners 155">
            <a:extLst>
              <a:ext uri="{FF2B5EF4-FFF2-40B4-BE49-F238E27FC236}">
                <a16:creationId xmlns:a16="http://schemas.microsoft.com/office/drawing/2014/main" id="{15CB2A1E-30B9-4687-990C-531C3F57FF53}"/>
              </a:ext>
            </a:extLst>
          </p:cNvPr>
          <p:cNvSpPr/>
          <p:nvPr/>
        </p:nvSpPr>
        <p:spPr>
          <a:xfrm>
            <a:off x="20527113" y="25035640"/>
            <a:ext cx="6408000" cy="2024236"/>
          </a:xfrm>
          <a:prstGeom prst="roundRect">
            <a:avLst/>
          </a:prstGeom>
          <a:solidFill>
            <a:srgbClr val="D67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Contribution to regulatory agenda; chemical exposures </a:t>
            </a:r>
          </a:p>
        </p:txBody>
      </p:sp>
      <p:sp>
        <p:nvSpPr>
          <p:cNvPr id="157" name="Rectangle: Rounded Corners 156">
            <a:extLst>
              <a:ext uri="{FF2B5EF4-FFF2-40B4-BE49-F238E27FC236}">
                <a16:creationId xmlns:a16="http://schemas.microsoft.com/office/drawing/2014/main" id="{338E4C36-9044-42BF-836B-D832828FA089}"/>
              </a:ext>
            </a:extLst>
          </p:cNvPr>
          <p:cNvSpPr/>
          <p:nvPr/>
        </p:nvSpPr>
        <p:spPr>
          <a:xfrm>
            <a:off x="20527113" y="24008152"/>
            <a:ext cx="6408000" cy="685002"/>
          </a:xfrm>
          <a:prstGeom prst="round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44" dirty="0">
                <a:solidFill>
                  <a:schemeClr val="tx1"/>
                </a:solidFill>
              </a:rPr>
              <a:t>Regulatory impact</a:t>
            </a:r>
          </a:p>
        </p:txBody>
      </p:sp>
      <p:sp>
        <p:nvSpPr>
          <p:cNvPr id="158" name="Rectangle: Rounded Corners 157">
            <a:extLst>
              <a:ext uri="{FF2B5EF4-FFF2-40B4-BE49-F238E27FC236}">
                <a16:creationId xmlns:a16="http://schemas.microsoft.com/office/drawing/2014/main" id="{5119F89E-B6EC-45A0-BB94-BFA918CF9290}"/>
              </a:ext>
            </a:extLst>
          </p:cNvPr>
          <p:cNvSpPr/>
          <p:nvPr/>
        </p:nvSpPr>
        <p:spPr>
          <a:xfrm rot="16200000">
            <a:off x="35424970" y="13476117"/>
            <a:ext cx="28136896" cy="2160000"/>
          </a:xfrm>
          <a:prstGeom prst="roundRect">
            <a:avLst/>
          </a:prstGeom>
          <a:gradFill flip="none" rotWithShape="1">
            <a:gsLst>
              <a:gs pos="0">
                <a:srgbClr val="404040"/>
              </a:gs>
              <a:gs pos="50000">
                <a:srgbClr val="404040">
                  <a:tint val="44500"/>
                  <a:satMod val="160000"/>
                </a:srgbClr>
              </a:gs>
              <a:gs pos="100000">
                <a:srgbClr val="404040">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sz="2660" dirty="0">
                <a:solidFill>
                  <a:schemeClr val="bg1"/>
                </a:solidFill>
              </a:rPr>
              <a:t>Knowledge Mobilisation</a:t>
            </a:r>
          </a:p>
        </p:txBody>
      </p:sp>
    </p:spTree>
    <p:extLst>
      <p:ext uri="{BB962C8B-B14F-4D97-AF65-F5344CB8AC3E}">
        <p14:creationId xmlns:p14="http://schemas.microsoft.com/office/powerpoint/2010/main" val="8915595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3E8F30D2FE714AA9CA6B31E9C1EFC9" ma:contentTypeVersion="2" ma:contentTypeDescription="Create a new document." ma:contentTypeScope="" ma:versionID="382164d1195a15023b2964f7d52ac377">
  <xsd:schema xmlns:xsd="http://www.w3.org/2001/XMLSchema" xmlns:xs="http://www.w3.org/2001/XMLSchema" xmlns:p="http://schemas.microsoft.com/office/2006/metadata/properties" xmlns:ns3="c2aa0501-c341-40a5-98ab-23420fc3e837" targetNamespace="http://schemas.microsoft.com/office/2006/metadata/properties" ma:root="true" ma:fieldsID="66b78983825d42c7d6e5c0bd4b10249b" ns3:_="">
    <xsd:import namespace="c2aa0501-c341-40a5-98ab-23420fc3e837"/>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aa0501-c341-40a5-98ab-23420fc3e8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BC1E08-1ADC-4B96-BA4F-01BDB4CAFD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aa0501-c341-40a5-98ab-23420fc3e8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2247D1-2B34-4DBD-945A-4FAA9F3458C2}">
  <ds:schemaRefs>
    <ds:schemaRef ds:uri="c2aa0501-c341-40a5-98ab-23420fc3e837"/>
    <ds:schemaRef ds:uri="http://schemas.microsoft.com/office/2006/metadata/properties"/>
    <ds:schemaRef ds:uri="http://www.w3.org/XML/1998/namespace"/>
    <ds:schemaRef ds:uri="http://purl.org/dc/terms/"/>
    <ds:schemaRef ds:uri="http://purl.org/dc/elements/1.1/"/>
    <ds:schemaRef ds:uri="http://schemas.microsoft.com/office/2006/documentManagement/types"/>
    <ds:schemaRef ds:uri="http://schemas.microsoft.com/office/infopath/2007/PartnerControls"/>
    <ds:schemaRef ds:uri="http://purl.org/dc/dcmitype/"/>
    <ds:schemaRef ds:uri="http://schemas.openxmlformats.org/package/2006/metadata/core-properties"/>
  </ds:schemaRefs>
</ds:datastoreItem>
</file>

<file path=customXml/itemProps3.xml><?xml version="1.0" encoding="utf-8"?>
<ds:datastoreItem xmlns:ds="http://schemas.openxmlformats.org/officeDocument/2006/customXml" ds:itemID="{20213B8B-A64D-4668-9D25-BE5172CA6DD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3841</TotalTime>
  <Words>737</Words>
  <Application>Microsoft Office PowerPoint</Application>
  <PresentationFormat>Custom</PresentationFormat>
  <Paragraphs>83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Mableson, Hayley</dc:creator>
  <cp:lastModifiedBy>Kerry Broom</cp:lastModifiedBy>
  <cp:revision>85</cp:revision>
  <cp:lastPrinted>2019-11-20T11:18:30Z</cp:lastPrinted>
  <dcterms:created xsi:type="dcterms:W3CDTF">2019-11-15T11:46:38Z</dcterms:created>
  <dcterms:modified xsi:type="dcterms:W3CDTF">2022-10-13T13:09:35Z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0x010100743E8F30D2FE714AA9CA6B31E9C1EFC9</vt:lpwstr>
  </property>
</Properties>
</file>